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6"/>
  </p:sldMasterIdLst>
  <p:notesMasterIdLst>
    <p:notesMasterId r:id="rId85"/>
  </p:notesMasterIdLst>
  <p:handoutMasterIdLst>
    <p:handoutMasterId r:id="rId86"/>
  </p:handoutMasterIdLst>
  <p:sldIdLst>
    <p:sldId id="629" r:id="rId67"/>
    <p:sldId id="630" r:id="rId68"/>
    <p:sldId id="613" r:id="rId69"/>
    <p:sldId id="631" r:id="rId70"/>
    <p:sldId id="614" r:id="rId71"/>
    <p:sldId id="615" r:id="rId72"/>
    <p:sldId id="616" r:id="rId73"/>
    <p:sldId id="617" r:id="rId74"/>
    <p:sldId id="634" r:id="rId75"/>
    <p:sldId id="618" r:id="rId76"/>
    <p:sldId id="619" r:id="rId77"/>
    <p:sldId id="621" r:id="rId78"/>
    <p:sldId id="624" r:id="rId79"/>
    <p:sldId id="628" r:id="rId80"/>
    <p:sldId id="632" r:id="rId81"/>
    <p:sldId id="625" r:id="rId82"/>
    <p:sldId id="633" r:id="rId83"/>
    <p:sldId id="604"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2166228-33AF-304C-A301-79CD7FD4A0E9}">
          <p14:sldIdLst>
            <p14:sldId id="629"/>
          </p14:sldIdLst>
        </p14:section>
        <p14:section name="Untitled Section" id="{D9F5DD3D-D67A-4A49-8D3B-FC42D4FCCB2F}">
          <p14:sldIdLst>
            <p14:sldId id="630"/>
            <p14:sldId id="613"/>
            <p14:sldId id="631"/>
            <p14:sldId id="614"/>
            <p14:sldId id="615"/>
            <p14:sldId id="616"/>
            <p14:sldId id="617"/>
            <p14:sldId id="634"/>
            <p14:sldId id="618"/>
            <p14:sldId id="619"/>
            <p14:sldId id="621"/>
            <p14:sldId id="624"/>
            <p14:sldId id="628"/>
            <p14:sldId id="632"/>
            <p14:sldId id="625"/>
            <p14:sldId id="633"/>
          </p14:sldIdLst>
        </p14:section>
        <p14:section name="Dark Blue" id="{4F5F1CCF-C14C-AF41-B89D-C271BDDF486B}">
          <p14:sldIdLst>
            <p14:sldId id="604"/>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ADDD"/>
    <a:srgbClr val="388AFF"/>
    <a:srgbClr val="03F0FF"/>
    <a:srgbClr val="E0F4FE"/>
    <a:srgbClr val="0073B4"/>
    <a:srgbClr val="438EB7"/>
    <a:srgbClr val="00B9F2"/>
    <a:srgbClr val="007AC2"/>
    <a:srgbClr val="C0E8FF"/>
    <a:srgbClr val="C8EBFF"/>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06" autoAdjust="0"/>
    <p:restoredTop sz="62291" autoAdjust="0"/>
  </p:normalViewPr>
  <p:slideViewPr>
    <p:cSldViewPr snapToGrid="0" snapToObjects="1" showGuides="1">
      <p:cViewPr varScale="1">
        <p:scale>
          <a:sx n="54" d="100"/>
          <a:sy n="54" d="100"/>
        </p:scale>
        <p:origin x="1288" y="40"/>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customXml" Target="../customXml/item39.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customXml" Target="../customXml/item42.xml"/><Relationship Id="rId47" Type="http://schemas.openxmlformats.org/officeDocument/2006/relationships/customXml" Target="../customXml/item47.xml"/><Relationship Id="rId50" Type="http://schemas.openxmlformats.org/officeDocument/2006/relationships/customXml" Target="../customXml/item50.xml"/><Relationship Id="rId55" Type="http://schemas.openxmlformats.org/officeDocument/2006/relationships/customXml" Target="../customXml/item55.xml"/><Relationship Id="rId63" Type="http://schemas.openxmlformats.org/officeDocument/2006/relationships/customXml" Target="../customXml/item63.xml"/><Relationship Id="rId68" Type="http://schemas.openxmlformats.org/officeDocument/2006/relationships/slide" Target="slides/slide2.xml"/><Relationship Id="rId76" Type="http://schemas.openxmlformats.org/officeDocument/2006/relationships/slide" Target="slides/slide10.xml"/><Relationship Id="rId84" Type="http://schemas.openxmlformats.org/officeDocument/2006/relationships/slide" Target="slides/slide18.xml"/><Relationship Id="rId89" Type="http://schemas.openxmlformats.org/officeDocument/2006/relationships/theme" Target="theme/theme1.xml"/><Relationship Id="rId7" Type="http://schemas.openxmlformats.org/officeDocument/2006/relationships/customXml" Target="../customXml/item7.xml"/><Relationship Id="rId71" Type="http://schemas.openxmlformats.org/officeDocument/2006/relationships/slide" Target="slides/slide5.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customXml" Target="../customXml/item58.xml"/><Relationship Id="rId66" Type="http://schemas.openxmlformats.org/officeDocument/2006/relationships/slideMaster" Target="slideMasters/slideMaster1.xml"/><Relationship Id="rId74" Type="http://schemas.openxmlformats.org/officeDocument/2006/relationships/slide" Target="slides/slide8.xml"/><Relationship Id="rId79" Type="http://schemas.openxmlformats.org/officeDocument/2006/relationships/slide" Target="slides/slide13.xml"/><Relationship Id="rId87" Type="http://schemas.openxmlformats.org/officeDocument/2006/relationships/presProps" Target="presProps.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slide" Target="slides/slide16.xml"/><Relationship Id="rId90" Type="http://schemas.openxmlformats.org/officeDocument/2006/relationships/tableStyles" Target="tableStyles.xml"/><Relationship Id="rId19" Type="http://schemas.openxmlformats.org/officeDocument/2006/relationships/customXml" Target="../customXml/item19.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slide" Target="slides/slide3.xml"/><Relationship Id="rId77" Type="http://schemas.openxmlformats.org/officeDocument/2006/relationships/slide" Target="slides/slide11.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6.xml"/><Relationship Id="rId80" Type="http://schemas.openxmlformats.org/officeDocument/2006/relationships/slide" Target="slides/slide14.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slide" Target="slides/slide1.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4.xml"/><Relationship Id="rId75" Type="http://schemas.openxmlformats.org/officeDocument/2006/relationships/slide" Target="slides/slide9.xml"/><Relationship Id="rId83" Type="http://schemas.openxmlformats.org/officeDocument/2006/relationships/slide" Target="slides/slide17.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7.xml"/><Relationship Id="rId78" Type="http://schemas.openxmlformats.org/officeDocument/2006/relationships/slide" Target="slides/slide12.xml"/><Relationship Id="rId81" Type="http://schemas.openxmlformats.org/officeDocument/2006/relationships/slide" Target="slides/slide15.xml"/><Relationship Id="rId86"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3/18/2016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3/18/2016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 I’m Randy</a:t>
            </a:r>
            <a:r>
              <a:rPr lang="en-US" baseline="0" dirty="0" smtClean="0"/>
              <a:t> Jones and this is George </a:t>
            </a:r>
            <a:r>
              <a:rPr lang="en-US" baseline="0" dirty="0" err="1" smtClean="0"/>
              <a:t>Bochenek</a:t>
            </a:r>
            <a:r>
              <a:rPr lang="en-US" baseline="0" dirty="0" smtClean="0"/>
              <a:t>. We work in </a:t>
            </a:r>
            <a:r>
              <a:rPr lang="en-US" baseline="0" dirty="0" err="1" smtClean="0"/>
              <a:t>esri’s</a:t>
            </a:r>
            <a:r>
              <a:rPr lang="en-US" baseline="0" dirty="0" smtClean="0"/>
              <a:t> professional services division helping clients to design and implement applications. Most of the time those applications are enterprise, workflow driven applications, which is just another way for saying big and we know that the larger the application the bigger chance is it will get out of control. So today we’re going to talk some about how to keep things under control by integrating testing into our applications.</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85717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unit tests make up the bulk of our safe guards,</a:t>
            </a:r>
            <a:r>
              <a:rPr lang="en-US" baseline="0" dirty="0" smtClean="0"/>
              <a:t> its still important to have something to check a feature end to end, from a client’s perspective.</a:t>
            </a:r>
          </a:p>
          <a:p>
            <a:endParaRPr lang="en-US" baseline="0" dirty="0" smtClean="0"/>
          </a:p>
          <a:p>
            <a:r>
              <a:rPr lang="en-US" baseline="0" dirty="0" smtClean="0"/>
              <a:t>Functional tests are run using a test runner on the actual site.  That means we’re going to try to interact with the application in our browser like a user would.  Usually it goes a lot more smoothly than it did for this truck.</a:t>
            </a:r>
          </a:p>
          <a:p>
            <a:endParaRPr lang="en-US" baseline="0" dirty="0" smtClean="0"/>
          </a:p>
          <a:p>
            <a:r>
              <a:rPr lang="en-US" baseline="0" dirty="0" smtClean="0"/>
              <a:t>Let’s go through an example in our sample application: DEMODEMODEMO</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2469175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smtClean="0"/>
          </a:p>
          <a:p>
            <a:r>
              <a:rPr lang="en-US" dirty="0" smtClean="0"/>
              <a:t>When it comes time to actually start implementing this stuff on</a:t>
            </a:r>
            <a:r>
              <a:rPr lang="en-US" baseline="0" dirty="0" smtClean="0"/>
              <a:t> your own</a:t>
            </a:r>
            <a:r>
              <a:rPr lang="en-US" dirty="0" smtClean="0"/>
              <a:t>, there are a ton of different frameworks</a:t>
            </a:r>
            <a:r>
              <a:rPr lang="en-US" baseline="0" dirty="0" smtClean="0"/>
              <a:t> out there and every camp has their reason’s for one or the other.  We’ve been using Intern with Selenium in this presentation, but if your team has experience with a framework or one just looks a little easier to implement, just go for it.   </a:t>
            </a:r>
          </a:p>
          <a:p>
            <a:endParaRPr lang="en-US" baseline="0" dirty="0" smtClean="0"/>
          </a:p>
          <a:p>
            <a:r>
              <a:rPr lang="en-US" baseline="0" dirty="0" smtClean="0"/>
              <a:t>The cool thing about Intern, is that it comes with a number of the pieces built in, and has a lot of documentation geared towards dojo, but most frameworks out there are module, including intern, so any missing pieces can be bolted on after the fact. A lot of people use Sinon.JS, which helps to make spies and fakes easier to implement, there are add-ons that give some more options for assertion syntax. If you’re using Selenium to run functional tests, you’re going to have to download a driver for each browser that needs testing.  [Add note about considering </a:t>
            </a:r>
            <a:r>
              <a:rPr lang="en-US" baseline="0" dirty="0" err="1" smtClean="0"/>
              <a:t>brower</a:t>
            </a:r>
            <a:r>
              <a:rPr lang="en-US" baseline="0" dirty="0" smtClean="0"/>
              <a:t> support when selecting testing framework]</a:t>
            </a:r>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We’ve added testing to a couple mature enterprise projects in the past and its definitely not easy.  It can get a little overwhelming, but we’ve found taking the time to put this into practice makes a huge difference.  The best way to do it is to start small.  You can add a couple new unit tests each release, while using test driven development for any new features.  Even a little bit of testing is going to be miles ahead of doing everything by hand. </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4095029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unit tests</a:t>
            </a:r>
            <a:r>
              <a:rPr lang="en-US" baseline="0" dirty="0" smtClean="0"/>
              <a:t> and we’ve know that we’re passing our code quality </a:t>
            </a:r>
            <a:r>
              <a:rPr lang="en-US" baseline="0" dirty="0" err="1" smtClean="0"/>
              <a:t>linting</a:t>
            </a:r>
            <a:r>
              <a:rPr lang="en-US" baseline="0" dirty="0" smtClean="0"/>
              <a:t> tests, how do we keep this occurring on a consistent basis and ensure that everyone’s code is passing these tests?</a:t>
            </a:r>
          </a:p>
          <a:p>
            <a:endParaRPr lang="en-US" baseline="0" dirty="0" smtClean="0"/>
          </a:p>
          <a:p>
            <a:r>
              <a:rPr lang="en-US" baseline="0" dirty="0" smtClean="0"/>
              <a:t>Your developers can utilize Grunt or Gulp to watch for changes on the </a:t>
            </a:r>
            <a:r>
              <a:rPr lang="en-US" baseline="0" dirty="0" err="1" smtClean="0"/>
              <a:t>javascript</a:t>
            </a:r>
            <a:r>
              <a:rPr lang="en-US" baseline="0" dirty="0" smtClean="0"/>
              <a:t> files in your project and run your tests and lint every time a change is made. But we want to take an extra step and make sure that everything that is committed to our source control repository is checked as well. So to do this we’ll take our grunt script and run it with a continuous integration server. There are many great ones out there Travis CI, Jenkins, Hudson</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4004864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 we write tests during</a:t>
            </a:r>
            <a:r>
              <a:rPr lang="en-US" baseline="0" dirty="0" smtClean="0"/>
              <a:t> development? Normally developers fall into a cycle similar to this. </a:t>
            </a:r>
          </a:p>
          <a:p>
            <a:r>
              <a:rPr lang="en-US" baseline="0" dirty="0" smtClean="0"/>
              <a:t>They write code</a:t>
            </a:r>
          </a:p>
          <a:p>
            <a:r>
              <a:rPr lang="en-US" baseline="0" dirty="0" smtClean="0"/>
              <a:t>then they write the test, </a:t>
            </a:r>
          </a:p>
          <a:p>
            <a:r>
              <a:rPr lang="en-US" baseline="0" dirty="0" smtClean="0"/>
              <a:t>it passes and then they write more code</a:t>
            </a:r>
          </a:p>
          <a:p>
            <a:r>
              <a:rPr lang="en-US" baseline="0" dirty="0" smtClean="0"/>
              <a:t>which breaks the test</a:t>
            </a:r>
          </a:p>
          <a:p>
            <a:r>
              <a:rPr lang="en-US" baseline="0" dirty="0" smtClean="0"/>
              <a:t>So they rewrite the tests.</a:t>
            </a:r>
          </a:p>
          <a:p>
            <a:endParaRPr lang="en-US" baseline="0" dirty="0" smtClean="0"/>
          </a:p>
          <a:p>
            <a:r>
              <a:rPr lang="en-US" baseline="0" dirty="0" smtClean="0"/>
              <a:t>This is really a flawed method of development. More often than not our test aren’t based around the success criteria for the features we’re developing, they’re based around the code that we’ve written.</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3782256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if we turn this upside down, we get what’s called Test driven development.</a:t>
            </a:r>
          </a:p>
          <a:p>
            <a:endParaRPr lang="en-US" baseline="0" dirty="0" smtClean="0"/>
          </a:p>
          <a:p>
            <a:r>
              <a:rPr lang="en-US" baseline="0" dirty="0" smtClean="0"/>
              <a:t>We start by writing a tests that begins to describe our success criteria,</a:t>
            </a:r>
          </a:p>
          <a:p>
            <a:r>
              <a:rPr lang="en-US" baseline="0" dirty="0" smtClean="0"/>
              <a:t>we run our unit test and it should fail because we haven’t written any code yet.</a:t>
            </a:r>
          </a:p>
          <a:p>
            <a:r>
              <a:rPr lang="en-US" baseline="0" dirty="0" smtClean="0"/>
              <a:t>Then we start to write code till it passes</a:t>
            </a:r>
          </a:p>
          <a:p>
            <a:r>
              <a:rPr lang="en-US" baseline="0" dirty="0" smtClean="0"/>
              <a:t>and write our next test,</a:t>
            </a:r>
          </a:p>
          <a:p>
            <a:r>
              <a:rPr lang="en-US" baseline="0" dirty="0" smtClean="0"/>
              <a:t>which again fails and we write code till it passes</a:t>
            </a:r>
          </a:p>
          <a:p>
            <a:r>
              <a:rPr lang="en-US" baseline="0" dirty="0" smtClean="0"/>
              <a:t>then we refactor our code to remove duplication </a:t>
            </a:r>
            <a:r>
              <a:rPr lang="en-US" baseline="0" dirty="0" err="1" smtClean="0"/>
              <a:t>etc</a:t>
            </a:r>
            <a:r>
              <a:rPr lang="en-US" baseline="0" dirty="0" smtClean="0"/>
              <a:t> and continue this cycle</a:t>
            </a:r>
          </a:p>
          <a:p>
            <a:endParaRPr lang="en-US" baseline="0" dirty="0" smtClean="0"/>
          </a:p>
          <a:p>
            <a:r>
              <a:rPr lang="en-US" baseline="0" dirty="0" smtClean="0"/>
              <a:t>This way we’re letting the success criteria for our features drive our development and not declaring success based on what we’ve done.</a:t>
            </a:r>
          </a:p>
          <a:p>
            <a:endParaRPr lang="en-US" baseline="0" dirty="0" smtClean="0"/>
          </a:p>
          <a:p>
            <a:r>
              <a:rPr lang="en-US" baseline="0" dirty="0" smtClean="0"/>
              <a:t>However, I’ll be honest doing test driven development is hard. It can be difficult to get developers to buy into this process, but if your developers are testing only their code and make sure they are doing unit testing it can be an easier prospect.</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1573147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1760688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641866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Quality Assurance is important. Here we have</a:t>
            </a:r>
            <a:r>
              <a:rPr lang="en-US" baseline="0" dirty="0" smtClean="0"/>
              <a:t> our office’s Test-a-</a:t>
            </a:r>
            <a:r>
              <a:rPr lang="en-US" baseline="0" dirty="0" err="1" smtClean="0"/>
              <a:t>sarous</a:t>
            </a:r>
            <a:r>
              <a:rPr lang="en-US" baseline="0" dirty="0" smtClean="0"/>
              <a:t>. You don’t want to make him mad. He belongs to our QA team, who we also don’t want to make mad. And quite frankly we’re equally as frustrated if they find a bug that could have been easily avoided. We’re lucky that we have a dedicated QA team to help us ensure the quality of our software is high, but regardless if you have this luxury testing helps us ensure everyone is happy and our application quality is high.</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248690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perspective is monetary</a:t>
            </a:r>
            <a:r>
              <a:rPr lang="en-US" baseline="0" dirty="0" smtClean="0"/>
              <a:t> impact when our applications don’t work. The later in the software development cycle bugs are found or changes are made the more costly they become. If you create applications for clients most customers want warranty work done and you probably bid that part of your contract very low because well you think your code always works.</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260785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Then then there is also the perspective of the user. Users are extremely turned off applications that don’t work and aren’t likely to want to come use them again, which could have monetary impacts to your company or customers. Ultimately we all have pride as developers and we want to write good code and the QA process is part of what will help us to do that.</a:t>
            </a:r>
            <a:endParaRPr lang="en-US"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3151861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Whenever I see a presentation on testing I always come</a:t>
            </a:r>
            <a:r>
              <a:rPr lang="en-US" baseline="0" dirty="0" smtClean="0"/>
              <a:t> away energized and ready to conquer the testing world. Then I get back to the office, look at my project, promptly craw under my desk and cry for awhile. Adding testing to any existing project is hard, but with large enterprise projects it can be just downright daunting. Where do you even start? George is going to start walking us through the types of testing and how we can start to get testing into our project by knowing what we should and </a:t>
            </a:r>
            <a:r>
              <a:rPr lang="en-US" baseline="0" smtClean="0"/>
              <a:t>shouldn’t test.</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64886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can</a:t>
            </a:r>
            <a:r>
              <a:rPr lang="en-US" baseline="0" dirty="0" smtClean="0"/>
              <a:t> really get into testing, it helps to get some best practices under our belt.</a:t>
            </a:r>
            <a:br>
              <a:rPr lang="en-US" baseline="0" dirty="0" smtClean="0"/>
            </a:br>
            <a:r>
              <a:rPr lang="en-US" baseline="0" dirty="0" smtClean="0"/>
              <a:t/>
            </a:r>
            <a:br>
              <a:rPr lang="en-US" baseline="0" dirty="0" smtClean="0"/>
            </a:br>
            <a:r>
              <a:rPr lang="en-US" baseline="0" dirty="0" smtClean="0"/>
              <a:t>When we’re writing automated tests, there are two basic types to look at.  Unit tests, and Functional tests.  Functional tests aim to test the system as a more complete entity, from a user’s perspective.  These tests are going to simulate button clicks, interact with web services and back-end components; Give us a complete view of how the system is functioning.  </a:t>
            </a:r>
          </a:p>
          <a:p>
            <a:endParaRPr lang="en-US" baseline="0" dirty="0" smtClean="0"/>
          </a:p>
          <a:p>
            <a:r>
              <a:rPr lang="en-US" baseline="0" dirty="0" smtClean="0"/>
              <a:t>On the other hand, unit tests focus on the building blocks of your program.  These are the tests that verify the code is doing what it’s meant to do and that individual parts are still functioning after every update. Unit tests are the work horse of any strong automated testing system and a well functioning suite can help keep regressions at bay.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first time we</a:t>
            </a:r>
            <a:r>
              <a:rPr lang="en-US" baseline="0" dirty="0" smtClean="0"/>
              <a:t> went to apply tests to an enterprise project already in the works, we were super confused and did pretty much everything wrong.  We wrote all of our unit tests like functional tests and created a ton of unnecessary work for ourselves along with making our tests way too fragile. </a:t>
            </a:r>
            <a:r>
              <a:rPr lang="en-US" dirty="0" smtClean="0"/>
              <a:t>In</a:t>
            </a:r>
            <a:r>
              <a:rPr lang="en-US" baseline="0" dirty="0" smtClean="0"/>
              <a:t> order to make unit test writing easier and the tests themselves more affective, there are a few basic principals to follow.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3528591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my mind, the biggest piece to get right (especially when working on things that use a lot of external dependencies, like ESRI JavaScript Applications) is to not test other people’s code.  This means that we shouldn’t be checking to see if the map is at the right zoom level, or your </a:t>
            </a:r>
            <a:r>
              <a:rPr lang="en-US" baseline="0" dirty="0" err="1" smtClean="0"/>
              <a:t>MapService</a:t>
            </a:r>
            <a:r>
              <a:rPr lang="en-US" baseline="0" dirty="0" smtClean="0"/>
              <a:t> sent back an image.  That sort of testing is the JavaScript API team’s job.  They spend a lot of time on it, so we don’t have to. We just want to make sure our code is still working; we’ll trust the API team to ensure the map is still being redrawn when I call set Extent.</a:t>
            </a:r>
          </a:p>
          <a:p>
            <a:endParaRPr lang="en-US" baseline="0" dirty="0" smtClean="0"/>
          </a:p>
          <a:p>
            <a:r>
              <a:rPr lang="en-US" baseline="0" dirty="0" smtClean="0"/>
              <a:t>Instead, we just want too make sure the function got called.</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2360818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how do we get do that?</a:t>
            </a:r>
          </a:p>
          <a:p>
            <a:endParaRPr lang="en-US" baseline="0" dirty="0" smtClean="0"/>
          </a:p>
          <a:p>
            <a:r>
              <a:rPr lang="en-US" baseline="0" dirty="0" smtClean="0"/>
              <a:t>To ensure functions are being called without actually making network calls or digging into a library, we have something called spies and fakes.  Since we’re writing most of these tests in JavaScript, this ends up being really easy.  We can temporarily rewrite functions to do whatever we want.  There are a number of different APIs that can help implementing this sort of set up. They usually include functions for testing whether a function was called, but its also easy to add quick Boolean checks or counters yourself.</a:t>
            </a:r>
          </a:p>
          <a:p>
            <a:endParaRPr lang="en-US" dirty="0" smtClean="0"/>
          </a:p>
          <a:p>
            <a:r>
              <a:rPr lang="en-US" dirty="0" smtClean="0"/>
              <a:t>When</a:t>
            </a:r>
            <a:r>
              <a:rPr lang="en-US" baseline="0" dirty="0" smtClean="0"/>
              <a:t> you’re not calling the real function, you’re not testing the JavaScript API.</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4064904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big piece of the testing puzzle has to do with how your code is structured.  By separating each bit of</a:t>
            </a:r>
            <a:r>
              <a:rPr lang="en-US" baseline="0" dirty="0" smtClean="0"/>
              <a:t> functionality into individual smaller functions, and separating the logic of our program from the actual actions, we can more easily ensure each piece is getting tested individually and each test has limited dependencies.</a:t>
            </a:r>
          </a:p>
          <a:p>
            <a:endParaRPr lang="en-US" baseline="0" dirty="0" smtClean="0"/>
          </a:p>
          <a:p>
            <a:r>
              <a:rPr lang="en-US" baseline="0" dirty="0" smtClean="0"/>
              <a:t>Now that we’ve got the basics under our belt, let’s get into it and see how these things actually work in practice.</a:t>
            </a:r>
          </a:p>
          <a:p>
            <a:endParaRPr lang="en-US" baseline="0" dirty="0" smtClean="0"/>
          </a:p>
          <a:p>
            <a:r>
              <a:rPr lang="en-US" baseline="0" dirty="0" smtClean="0"/>
              <a:t>DEMODEMODEMODEMO</a:t>
            </a:r>
          </a:p>
          <a:p>
            <a:endParaRPr lang="en-US" baseline="0" dirty="0" smtClean="0"/>
          </a:p>
          <a:p>
            <a:r>
              <a:rPr lang="en-US" baseline="0" dirty="0" smtClean="0"/>
              <a:t>What about something a little more complicated?</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1647282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smtClean="0"/>
              <a:t>Presentation Title</a:t>
            </a:r>
            <a:endParaRPr lang="en-US" dirty="0"/>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pic>
        <p:nvPicPr>
          <p:cNvPr id="7" name="Picture 6" descr="esri-10GlobeLogo_No-r_sRGBRev.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54329" y="365138"/>
            <a:ext cx="2168737" cy="967642"/>
          </a:xfrm>
          <a:prstGeom prst="rect">
            <a:avLst/>
          </a:prstGeom>
        </p:spPr>
      </p:pic>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3/18/2016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Click icon to insert Picture</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smtClean="0"/>
              <a:t>Click to </a:t>
            </a:r>
            <a:r>
              <a:rPr kumimoji="0" lang="en-US" dirty="0"/>
              <a:t>Edit </a:t>
            </a:r>
            <a:br>
              <a:rPr kumimoji="0" lang="en-US" dirty="0"/>
            </a:br>
            <a:r>
              <a:rPr kumimoji="0" lang="en-US" dirty="0" smtClean="0"/>
              <a:t>Demo </a:t>
            </a:r>
            <a:r>
              <a:rPr kumimoji="0" lang="en-US" dirty="0"/>
              <a:t>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3/18/2016</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smtClean="0"/>
              <a:t>Click to Edit User Screens Title</a:t>
            </a:r>
            <a:endParaRPr lang="en-US" dirty="0"/>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3/18/2016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smtClean="0"/>
              <a:t>BIG Word</a:t>
            </a:r>
            <a:endParaRPr lang="en-US" dirty="0"/>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smtClean="0"/>
              <a:t>Smaller word</a:t>
            </a:r>
            <a:endParaRPr lang="en-US" dirty="0"/>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3/18/2016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smtClean="0"/>
              <a:t>“Quote”</a:t>
            </a:r>
            <a:endParaRPr lang="en-US" dirty="0"/>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smtClean="0"/>
              <a:t>Name</a:t>
            </a:r>
            <a:endParaRPr lang="en-US" dirty="0"/>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3/18/2016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bg>
      <p:bgPr>
        <a:solidFill>
          <a:srgbClr val="E0F4FE"/>
        </a:solidFill>
        <a:effectLst/>
      </p:bgPr>
    </p:bg>
    <p:spTree>
      <p:nvGrpSpPr>
        <p:cNvPr id="1" name=""/>
        <p:cNvGrpSpPr/>
        <p:nvPr/>
      </p:nvGrpSpPr>
      <p:grpSpPr>
        <a:xfrm>
          <a:off x="0" y="0"/>
          <a:ext cx="0" cy="0"/>
          <a:chOff x="0" y="0"/>
          <a:chExt cx="0" cy="0"/>
        </a:xfrm>
      </p:grpSpPr>
      <p:pic>
        <p:nvPicPr>
          <p:cNvPr id="7" name="Picture 6" descr="esri-10GlobeLogo_TagLockup5_Slide_sRGB.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04150" y="2085337"/>
            <a:ext cx="4188457" cy="2404872"/>
          </a:xfrm>
          <a:prstGeom prst="rect">
            <a:avLst/>
          </a:prstGeom>
        </p:spPr>
      </p:pic>
      <p:sp>
        <p:nvSpPr>
          <p:cNvPr id="3" name="Parallelogram 10"/>
          <p:cNvSpPr/>
          <p:nvPr/>
        </p:nvSpPr>
        <p:spPr bwMode="auto">
          <a:xfrm rot="5400000" flipV="1">
            <a:off x="5295904"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 name="Parallelogram 10"/>
          <p:cNvSpPr/>
          <p:nvPr/>
        </p:nvSpPr>
        <p:spPr bwMode="auto">
          <a:xfrm flipH="1" flipV="1">
            <a:off x="3"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smtClean="0"/>
              <a:t>Click to Edit Master Title Style</a:t>
            </a:r>
            <a:endParaRPr lang="en-US" dirty="0"/>
          </a:p>
        </p:txBody>
      </p:sp>
      <p:sp>
        <p:nvSpPr>
          <p:cNvPr id="5" name="Content Placeholder 4"/>
          <p:cNvSpPr>
            <a:spLocks noGrp="1"/>
          </p:cNvSpPr>
          <p:nvPr>
            <p:ph sz="quarter" idx="10"/>
          </p:nvPr>
        </p:nvSpPr>
        <p:spPr>
          <a:xfrm>
            <a:off x="914400" y="1828800"/>
            <a:ext cx="10369296" cy="3429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3/18/2016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smtClean="0"/>
              <a:t>Click to Edit Master Title Style</a:t>
            </a:r>
            <a:endParaRPr lang="en-US" dirty="0"/>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smtClean="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3/18/2016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smtClean="0"/>
              <a:t>Click to Edit Master Title Style</a:t>
            </a:r>
            <a:endParaRPr lang="en-US" dirty="0"/>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smtClean="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3/18/2016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smtClean="0"/>
              <a:t>Click to Edit Master Title Style</a:t>
            </a:r>
            <a:endParaRPr lang="en-US" dirty="0"/>
          </a:p>
        </p:txBody>
      </p:sp>
      <p:sp>
        <p:nvSpPr>
          <p:cNvPr id="9" name="Content Placeholder 21"/>
          <p:cNvSpPr>
            <a:spLocks noGrp="1"/>
          </p:cNvSpPr>
          <p:nvPr>
            <p:ph sz="quarter" idx="18"/>
          </p:nvPr>
        </p:nvSpPr>
        <p:spPr>
          <a:xfrm>
            <a:off x="914400" y="1828800"/>
            <a:ext cx="10369296" cy="3429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smtClean="0"/>
              <a:t>Click to Edit Subtitle (optional)</a:t>
            </a:r>
            <a:endParaRPr lang="en-US" dirty="0"/>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smtClean="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3/18/2016</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3/18/2016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smtClean="0"/>
              <a:t>Click to Edit Master Title Style</a:t>
            </a:r>
            <a:endParaRPr lang="en-US" dirty="0"/>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3/18/2016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3/18/2016</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Presenter</a:t>
            </a:r>
            <a:r>
              <a:rPr lang="en-US" dirty="0"/>
              <a:t>(s)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smtClean="0"/>
              <a:t>Click to Edit Section </a:t>
            </a:r>
            <a:r>
              <a:rPr kumimoji="0" lang="en-US" dirty="0"/>
              <a:t>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3/18/2016</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3/18/2016</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timing>
    <p:tnLst>
      <p:par>
        <p:cTn id="1" dur="indefinite" restart="never" nodeType="tmRoot"/>
      </p:par>
    </p:tnLst>
  </p:timing>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3"/>
          <p:cNvSpPr>
            <a:spLocks noGrp="1"/>
          </p:cNvSpPr>
          <p:nvPr>
            <p:ph type="ctrTitle"/>
          </p:nvPr>
        </p:nvSpPr>
        <p:spPr>
          <a:xfrm>
            <a:off x="1828801" y="2417495"/>
            <a:ext cx="8525773" cy="914400"/>
          </a:xfrm>
        </p:spPr>
        <p:txBody>
          <a:bodyPr/>
          <a:lstStyle/>
          <a:p>
            <a:r>
              <a:rPr lang="en-US" sz="4000" dirty="0" smtClean="0">
                <a:solidFill>
                  <a:srgbClr val="81D0FF"/>
                </a:solidFill>
                <a:latin typeface="Arial" charset="0"/>
                <a:cs typeface="AvenirNext LT Pro Demi"/>
              </a:rPr>
              <a:t>JavaScript Applications for the Enterprise: Test More, Work Less</a:t>
            </a:r>
            <a:endParaRPr lang="en-US" sz="4000" dirty="0">
              <a:solidFill>
                <a:srgbClr val="000000"/>
              </a:solidFill>
              <a:latin typeface="Arial" charset="0"/>
              <a:cs typeface="AvenirNext LT Pro Demi"/>
            </a:endParaRPr>
          </a:p>
        </p:txBody>
      </p:sp>
      <p:sp>
        <p:nvSpPr>
          <p:cNvPr id="5" name="Subtitle 4"/>
          <p:cNvSpPr>
            <a:spLocks noGrp="1"/>
          </p:cNvSpPr>
          <p:nvPr>
            <p:ph type="subTitle" idx="1"/>
          </p:nvPr>
        </p:nvSpPr>
        <p:spPr>
          <a:xfrm>
            <a:off x="1828801" y="3749187"/>
            <a:ext cx="8534401" cy="914400"/>
          </a:xfrm>
        </p:spPr>
        <p:txBody>
          <a:bodyPr/>
          <a:lstStyle/>
          <a:p>
            <a:r>
              <a:rPr lang="en-US" dirty="0" smtClean="0">
                <a:cs typeface="AvenirNext LT Pro Thin"/>
              </a:rPr>
              <a:t>George </a:t>
            </a:r>
            <a:r>
              <a:rPr lang="en-US" dirty="0" err="1" smtClean="0">
                <a:cs typeface="AvenirNext LT Pro Thin"/>
              </a:rPr>
              <a:t>Bochenek</a:t>
            </a:r>
            <a:endParaRPr lang="en-US" dirty="0" smtClean="0">
              <a:cs typeface="AvenirNext LT Pro Thin"/>
            </a:endParaRPr>
          </a:p>
          <a:p>
            <a:r>
              <a:rPr lang="en-US" dirty="0" smtClean="0">
                <a:cs typeface="AvenirNext LT Pro Thin"/>
              </a:rPr>
              <a:t>Randy Jones</a:t>
            </a:r>
            <a:endParaRPr lang="en-US" dirty="0">
              <a:cs typeface="AvenirNext LT Pro Thin"/>
            </a:endParaRPr>
          </a:p>
        </p:txBody>
      </p:sp>
      <p:cxnSp>
        <p:nvCxnSpPr>
          <p:cNvPr id="9" name="Straight Connector 8"/>
          <p:cNvCxnSpPr/>
          <p:nvPr/>
        </p:nvCxnSpPr>
        <p:spPr bwMode="auto">
          <a:xfrm>
            <a:off x="5529890" y="3555167"/>
            <a:ext cx="1031895" cy="0"/>
          </a:xfrm>
          <a:prstGeom prst="line">
            <a:avLst/>
          </a:prstGeom>
          <a:noFill/>
          <a:ln w="25400" cap="flat" cmpd="sng" algn="ctr">
            <a:solidFill>
              <a:srgbClr val="FFFFFF"/>
            </a:solidFill>
            <a:prstDash val="solid"/>
            <a:round/>
            <a:headEnd type="none" w="med" len="med"/>
            <a:tailEnd type="none" w="med" len="med"/>
          </a:ln>
          <a:effectLst/>
        </p:spPr>
      </p:cxnSp>
      <p:sp>
        <p:nvSpPr>
          <p:cNvPr id="14" name="Rectangle 17"/>
          <p:cNvSpPr/>
          <p:nvPr/>
        </p:nvSpPr>
        <p:spPr bwMode="auto">
          <a:xfrm>
            <a:off x="-3279" y="1172498"/>
            <a:ext cx="4915224" cy="414761"/>
          </a:xfrm>
          <a:custGeom>
            <a:avLst/>
            <a:gdLst>
              <a:gd name="connsiteX0" fmla="*/ 0 w 4494977"/>
              <a:gd name="connsiteY0" fmla="*/ 0 h 411480"/>
              <a:gd name="connsiteX1" fmla="*/ 4494977 w 4494977"/>
              <a:gd name="connsiteY1" fmla="*/ 0 h 411480"/>
              <a:gd name="connsiteX2" fmla="*/ 4494977 w 4494977"/>
              <a:gd name="connsiteY2" fmla="*/ 411480 h 411480"/>
              <a:gd name="connsiteX3" fmla="*/ 0 w 4494977"/>
              <a:gd name="connsiteY3" fmla="*/ 411480 h 411480"/>
              <a:gd name="connsiteX4" fmla="*/ 0 w 4494977"/>
              <a:gd name="connsiteY4" fmla="*/ 0 h 411480"/>
              <a:gd name="connsiteX0" fmla="*/ 0 w 4494977"/>
              <a:gd name="connsiteY0" fmla="*/ 0 h 419517"/>
              <a:gd name="connsiteX1" fmla="*/ 4494977 w 4494977"/>
              <a:gd name="connsiteY1" fmla="*/ 0 h 419517"/>
              <a:gd name="connsiteX2" fmla="*/ 4430671 w 4494977"/>
              <a:gd name="connsiteY2" fmla="*/ 419517 h 419517"/>
              <a:gd name="connsiteX3" fmla="*/ 0 w 4494977"/>
              <a:gd name="connsiteY3" fmla="*/ 411480 h 419517"/>
              <a:gd name="connsiteX4" fmla="*/ 0 w 4494977"/>
              <a:gd name="connsiteY4" fmla="*/ 0 h 419517"/>
              <a:gd name="connsiteX0" fmla="*/ 0 w 4800430"/>
              <a:gd name="connsiteY0" fmla="*/ 0 h 419517"/>
              <a:gd name="connsiteX1" fmla="*/ 4800430 w 4800430"/>
              <a:gd name="connsiteY1" fmla="*/ 8037 h 419517"/>
              <a:gd name="connsiteX2" fmla="*/ 4430671 w 4800430"/>
              <a:gd name="connsiteY2" fmla="*/ 419517 h 419517"/>
              <a:gd name="connsiteX3" fmla="*/ 0 w 4800430"/>
              <a:gd name="connsiteY3" fmla="*/ 411480 h 419517"/>
              <a:gd name="connsiteX4" fmla="*/ 0 w 4800430"/>
              <a:gd name="connsiteY4" fmla="*/ 0 h 419517"/>
              <a:gd name="connsiteX0" fmla="*/ 0 w 4800430"/>
              <a:gd name="connsiteY0" fmla="*/ 0 h 411480"/>
              <a:gd name="connsiteX1" fmla="*/ 4800430 w 4800430"/>
              <a:gd name="connsiteY1" fmla="*/ 8037 h 411480"/>
              <a:gd name="connsiteX2" fmla="*/ 4615551 w 4800430"/>
              <a:gd name="connsiteY2" fmla="*/ 411480 h 411480"/>
              <a:gd name="connsiteX3" fmla="*/ 0 w 4800430"/>
              <a:gd name="connsiteY3" fmla="*/ 411480 h 411480"/>
              <a:gd name="connsiteX4" fmla="*/ 0 w 4800430"/>
              <a:gd name="connsiteY4" fmla="*/ 0 h 411480"/>
              <a:gd name="connsiteX0" fmla="*/ 0 w 4800430"/>
              <a:gd name="connsiteY0" fmla="*/ 0 h 411480"/>
              <a:gd name="connsiteX1" fmla="*/ 4800430 w 4800430"/>
              <a:gd name="connsiteY1" fmla="*/ 8037 h 411480"/>
              <a:gd name="connsiteX2" fmla="*/ 4607614 w 4800430"/>
              <a:gd name="connsiteY2" fmla="*/ 411480 h 411480"/>
              <a:gd name="connsiteX3" fmla="*/ 0 w 4800430"/>
              <a:gd name="connsiteY3" fmla="*/ 411480 h 411480"/>
              <a:gd name="connsiteX4" fmla="*/ 0 w 4800430"/>
              <a:gd name="connsiteY4" fmla="*/ 0 h 411480"/>
              <a:gd name="connsiteX0" fmla="*/ 0 w 4840118"/>
              <a:gd name="connsiteY0" fmla="*/ 0 h 411480"/>
              <a:gd name="connsiteX1" fmla="*/ 4840118 w 4840118"/>
              <a:gd name="connsiteY1" fmla="*/ 23912 h 411480"/>
              <a:gd name="connsiteX2" fmla="*/ 4607614 w 4840118"/>
              <a:gd name="connsiteY2" fmla="*/ 411480 h 411480"/>
              <a:gd name="connsiteX3" fmla="*/ 0 w 4840118"/>
              <a:gd name="connsiteY3" fmla="*/ 411480 h 411480"/>
              <a:gd name="connsiteX4" fmla="*/ 0 w 4840118"/>
              <a:gd name="connsiteY4" fmla="*/ 0 h 411480"/>
              <a:gd name="connsiteX0" fmla="*/ 0 w 4840118"/>
              <a:gd name="connsiteY0" fmla="*/ 0 h 411480"/>
              <a:gd name="connsiteX1" fmla="*/ 4840118 w 4840118"/>
              <a:gd name="connsiteY1" fmla="*/ 8037 h 411480"/>
              <a:gd name="connsiteX2" fmla="*/ 4607614 w 4840118"/>
              <a:gd name="connsiteY2" fmla="*/ 411480 h 411480"/>
              <a:gd name="connsiteX3" fmla="*/ 0 w 4840118"/>
              <a:gd name="connsiteY3" fmla="*/ 411480 h 411480"/>
              <a:gd name="connsiteX4" fmla="*/ 0 w 4840118"/>
              <a:gd name="connsiteY4" fmla="*/ 0 h 411480"/>
              <a:gd name="connsiteX0" fmla="*/ 0 w 4852024"/>
              <a:gd name="connsiteY0" fmla="*/ 0 h 411480"/>
              <a:gd name="connsiteX1" fmla="*/ 4852024 w 4852024"/>
              <a:gd name="connsiteY1" fmla="*/ 12005 h 411480"/>
              <a:gd name="connsiteX2" fmla="*/ 4607614 w 4852024"/>
              <a:gd name="connsiteY2" fmla="*/ 411480 h 411480"/>
              <a:gd name="connsiteX3" fmla="*/ 0 w 4852024"/>
              <a:gd name="connsiteY3" fmla="*/ 411480 h 411480"/>
              <a:gd name="connsiteX4" fmla="*/ 0 w 4852024"/>
              <a:gd name="connsiteY4" fmla="*/ 0 h 411480"/>
              <a:gd name="connsiteX0" fmla="*/ 0 w 4816306"/>
              <a:gd name="connsiteY0" fmla="*/ 0 h 411480"/>
              <a:gd name="connsiteX1" fmla="*/ 4816306 w 4816306"/>
              <a:gd name="connsiteY1" fmla="*/ 4067 h 411480"/>
              <a:gd name="connsiteX2" fmla="*/ 4607614 w 4816306"/>
              <a:gd name="connsiteY2" fmla="*/ 411480 h 411480"/>
              <a:gd name="connsiteX3" fmla="*/ 0 w 4816306"/>
              <a:gd name="connsiteY3" fmla="*/ 411480 h 411480"/>
              <a:gd name="connsiteX4" fmla="*/ 0 w 4816306"/>
              <a:gd name="connsiteY4" fmla="*/ 0 h 411480"/>
              <a:gd name="connsiteX0" fmla="*/ 0 w 4816306"/>
              <a:gd name="connsiteY0" fmla="*/ 0 h 411480"/>
              <a:gd name="connsiteX1" fmla="*/ 4816306 w 4816306"/>
              <a:gd name="connsiteY1" fmla="*/ 4067 h 411480"/>
              <a:gd name="connsiteX2" fmla="*/ 4599677 w 4816306"/>
              <a:gd name="connsiteY2" fmla="*/ 411480 h 411480"/>
              <a:gd name="connsiteX3" fmla="*/ 0 w 4816306"/>
              <a:gd name="connsiteY3" fmla="*/ 411480 h 411480"/>
              <a:gd name="connsiteX4" fmla="*/ 0 w 4816306"/>
              <a:gd name="connsiteY4" fmla="*/ 0 h 411480"/>
              <a:gd name="connsiteX0" fmla="*/ 0 w 4816306"/>
              <a:gd name="connsiteY0" fmla="*/ 0 h 414761"/>
              <a:gd name="connsiteX1" fmla="*/ 4816306 w 4816306"/>
              <a:gd name="connsiteY1" fmla="*/ 4067 h 414761"/>
              <a:gd name="connsiteX2" fmla="*/ 4599677 w 4816306"/>
              <a:gd name="connsiteY2" fmla="*/ 414761 h 414761"/>
              <a:gd name="connsiteX3" fmla="*/ 0 w 4816306"/>
              <a:gd name="connsiteY3" fmla="*/ 411480 h 414761"/>
              <a:gd name="connsiteX4" fmla="*/ 0 w 4816306"/>
              <a:gd name="connsiteY4" fmla="*/ 0 h 414761"/>
              <a:gd name="connsiteX0" fmla="*/ 0 w 4806462"/>
              <a:gd name="connsiteY0" fmla="*/ 0 h 414761"/>
              <a:gd name="connsiteX1" fmla="*/ 4806462 w 4806462"/>
              <a:gd name="connsiteY1" fmla="*/ 10631 h 414761"/>
              <a:gd name="connsiteX2" fmla="*/ 4599677 w 4806462"/>
              <a:gd name="connsiteY2" fmla="*/ 414761 h 414761"/>
              <a:gd name="connsiteX3" fmla="*/ 0 w 4806462"/>
              <a:gd name="connsiteY3" fmla="*/ 411480 h 414761"/>
              <a:gd name="connsiteX4" fmla="*/ 0 w 4806462"/>
              <a:gd name="connsiteY4" fmla="*/ 0 h 414761"/>
              <a:gd name="connsiteX0" fmla="*/ 0 w 4806462"/>
              <a:gd name="connsiteY0" fmla="*/ 0 h 414761"/>
              <a:gd name="connsiteX1" fmla="*/ 4806462 w 4806462"/>
              <a:gd name="connsiteY1" fmla="*/ 10631 h 414761"/>
              <a:gd name="connsiteX2" fmla="*/ 4593113 w 4806462"/>
              <a:gd name="connsiteY2" fmla="*/ 414761 h 414761"/>
              <a:gd name="connsiteX3" fmla="*/ 0 w 4806462"/>
              <a:gd name="connsiteY3" fmla="*/ 411480 h 414761"/>
              <a:gd name="connsiteX4" fmla="*/ 0 w 4806462"/>
              <a:gd name="connsiteY4" fmla="*/ 0 h 414761"/>
              <a:gd name="connsiteX0" fmla="*/ 0 w 4835997"/>
              <a:gd name="connsiteY0" fmla="*/ 0 h 414761"/>
              <a:gd name="connsiteX1" fmla="*/ 4835997 w 4835997"/>
              <a:gd name="connsiteY1" fmla="*/ 17194 h 414761"/>
              <a:gd name="connsiteX2" fmla="*/ 4593113 w 4835997"/>
              <a:gd name="connsiteY2" fmla="*/ 414761 h 414761"/>
              <a:gd name="connsiteX3" fmla="*/ 0 w 4835997"/>
              <a:gd name="connsiteY3" fmla="*/ 411480 h 414761"/>
              <a:gd name="connsiteX4" fmla="*/ 0 w 4835997"/>
              <a:gd name="connsiteY4" fmla="*/ 0 h 41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5997" h="414761">
                <a:moveTo>
                  <a:pt x="0" y="0"/>
                </a:moveTo>
                <a:lnTo>
                  <a:pt x="4835997" y="17194"/>
                </a:lnTo>
                <a:lnTo>
                  <a:pt x="4593113" y="414761"/>
                </a:lnTo>
                <a:lnTo>
                  <a:pt x="0" y="411480"/>
                </a:lnTo>
                <a:lnTo>
                  <a:pt x="0" y="0"/>
                </a:lnTo>
                <a:close/>
              </a:path>
            </a:pathLst>
          </a:custGeom>
          <a:solidFill>
            <a:srgbClr val="27AAA2"/>
          </a:solidFill>
          <a:ln w="25400"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endParaRPr lang="en-US" sz="1400" b="1" kern="0" dirty="0">
              <a:solidFill>
                <a:srgbClr val="000000"/>
              </a:solidFill>
            </a:endParaRPr>
          </a:p>
        </p:txBody>
      </p:sp>
      <p:sp>
        <p:nvSpPr>
          <p:cNvPr id="15" name="Rectangle 18"/>
          <p:cNvSpPr/>
          <p:nvPr/>
        </p:nvSpPr>
        <p:spPr bwMode="auto">
          <a:xfrm>
            <a:off x="-3280" y="778244"/>
            <a:ext cx="4912189" cy="409433"/>
          </a:xfrm>
          <a:custGeom>
            <a:avLst/>
            <a:gdLst>
              <a:gd name="connsiteX0" fmla="*/ 0 w 4912726"/>
              <a:gd name="connsiteY0" fmla="*/ 0 h 409433"/>
              <a:gd name="connsiteX1" fmla="*/ 4912726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912726"/>
              <a:gd name="connsiteY0" fmla="*/ 0 h 409433"/>
              <a:gd name="connsiteX1" fmla="*/ 4743923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912726"/>
              <a:gd name="connsiteY0" fmla="*/ 0 h 409433"/>
              <a:gd name="connsiteX1" fmla="*/ 4551005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816268"/>
              <a:gd name="connsiteY0" fmla="*/ 0 h 409433"/>
              <a:gd name="connsiteX1" fmla="*/ 4551005 w 4816268"/>
              <a:gd name="connsiteY1" fmla="*/ 0 h 409433"/>
              <a:gd name="connsiteX2" fmla="*/ 4816268 w 4816268"/>
              <a:gd name="connsiteY2" fmla="*/ 409433 h 409433"/>
              <a:gd name="connsiteX3" fmla="*/ 0 w 4816268"/>
              <a:gd name="connsiteY3" fmla="*/ 409433 h 409433"/>
              <a:gd name="connsiteX4" fmla="*/ 0 w 4816268"/>
              <a:gd name="connsiteY4" fmla="*/ 0 h 409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68" h="409433">
                <a:moveTo>
                  <a:pt x="0" y="0"/>
                </a:moveTo>
                <a:lnTo>
                  <a:pt x="4551005" y="0"/>
                </a:lnTo>
                <a:lnTo>
                  <a:pt x="4816268" y="409433"/>
                </a:lnTo>
                <a:lnTo>
                  <a:pt x="0" y="409433"/>
                </a:lnTo>
                <a:lnTo>
                  <a:pt x="0" y="0"/>
                </a:lnTo>
                <a:close/>
              </a:path>
            </a:pathLst>
          </a:custGeom>
          <a:solidFill>
            <a:srgbClr val="0070C0"/>
          </a:solidFill>
          <a:ln w="25400"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endParaRPr lang="en-US" sz="1400" b="1" kern="0" dirty="0">
              <a:solidFill>
                <a:srgbClr val="000000"/>
              </a:solidFill>
            </a:endParaRPr>
          </a:p>
        </p:txBody>
      </p:sp>
      <p:sp>
        <p:nvSpPr>
          <p:cNvPr id="16" name="Title 1"/>
          <p:cNvSpPr txBox="1">
            <a:spLocks/>
          </p:cNvSpPr>
          <p:nvPr/>
        </p:nvSpPr>
        <p:spPr bwMode="white">
          <a:xfrm>
            <a:off x="932033" y="1252459"/>
            <a:ext cx="3475582" cy="387661"/>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algn="l">
              <a:buFont typeface="Arial"/>
              <a:buNone/>
              <a:defRPr/>
            </a:pPr>
            <a:r>
              <a:rPr lang="en-US" sz="1500" b="0" dirty="0">
                <a:solidFill>
                  <a:prstClr val="white"/>
                </a:solidFill>
              </a:rPr>
              <a:t>March 8–11, 2016 | Palm Springs, CA</a:t>
            </a:r>
          </a:p>
        </p:txBody>
      </p:sp>
      <p:sp>
        <p:nvSpPr>
          <p:cNvPr id="17" name="Title 1"/>
          <p:cNvSpPr txBox="1">
            <a:spLocks/>
          </p:cNvSpPr>
          <p:nvPr/>
        </p:nvSpPr>
        <p:spPr bwMode="white">
          <a:xfrm>
            <a:off x="932034" y="836330"/>
            <a:ext cx="3789152" cy="286354"/>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algn="l">
              <a:buFont typeface="Arial"/>
              <a:buNone/>
              <a:defRPr/>
            </a:pPr>
            <a:r>
              <a:rPr lang="en-US" sz="2000" dirty="0">
                <a:solidFill>
                  <a:sysClr val="window" lastClr="FFFFFF"/>
                </a:solidFill>
              </a:rPr>
              <a:t>Esri Developer Summit</a:t>
            </a:r>
            <a:endParaRPr lang="en-US" sz="2000" b="0" dirty="0">
              <a:solidFill>
                <a:sysClr val="window" lastClr="FFFFFF"/>
              </a:solidFill>
            </a:endParaRPr>
          </a:p>
        </p:txBody>
      </p:sp>
      <p:pic>
        <p:nvPicPr>
          <p:cNvPr id="13" name="Picture 12" descr="esri_white.png"/>
          <p:cNvPicPr>
            <a:picLocks noChangeAspect="1"/>
          </p:cNvPicPr>
          <p:nvPr/>
        </p:nvPicPr>
        <p:blipFill>
          <a:blip r:embed="rId4" cstate="screen">
            <a:alphaModFix amt="84000"/>
            <a:extLst>
              <a:ext uri="{28A0092B-C50C-407E-A947-70E740481C1C}">
                <a14:useLocalDpi xmlns:a14="http://schemas.microsoft.com/office/drawing/2010/main"/>
              </a:ext>
            </a:extLst>
          </a:blip>
          <a:stretch>
            <a:fillRect/>
          </a:stretch>
        </p:blipFill>
        <p:spPr>
          <a:xfrm>
            <a:off x="9979649" y="1731886"/>
            <a:ext cx="1263166" cy="520694"/>
          </a:xfrm>
          <a:prstGeom prst="rect">
            <a:avLst/>
          </a:prstGeom>
        </p:spPr>
      </p:pic>
    </p:spTree>
    <p:extLst>
      <p:ext uri="{BB962C8B-B14F-4D97-AF65-F5344CB8AC3E}">
        <p14:creationId xmlns:p14="http://schemas.microsoft.com/office/powerpoint/2010/main" val="2193098364"/>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143000"/>
            <a:ext cx="12192000" cy="9144000"/>
          </a:xfrm>
          <a:prstGeom prst="rect">
            <a:avLst/>
          </a:prstGeom>
        </p:spPr>
      </p:pic>
      <p:sp>
        <p:nvSpPr>
          <p:cNvPr id="2" name="Title 1"/>
          <p:cNvSpPr>
            <a:spLocks noGrp="1"/>
          </p:cNvSpPr>
          <p:nvPr>
            <p:ph type="title"/>
          </p:nvPr>
        </p:nvSpPr>
        <p:spPr>
          <a:xfrm>
            <a:off x="3830165" y="770785"/>
            <a:ext cx="10367433" cy="830997"/>
          </a:xfrm>
          <a:effectLst>
            <a:outerShdw blurRad="50800" dist="50800" dir="5400000" algn="ctr" rotWithShape="0">
              <a:schemeClr val="tx1"/>
            </a:outerShdw>
          </a:effectLst>
        </p:spPr>
        <p:txBody>
          <a:bodyPr/>
          <a:lstStyle/>
          <a:p>
            <a:pPr algn="ctr"/>
            <a:r>
              <a:rPr lang="en-US" sz="5400" dirty="0" smtClean="0">
                <a:solidFill>
                  <a:schemeClr val="bg1"/>
                </a:solidFill>
                <a:effectLst>
                  <a:outerShdw blurRad="50800" dist="50800" dir="5400000" algn="ctr" rotWithShape="0">
                    <a:schemeClr val="bg1"/>
                  </a:outerShdw>
                </a:effectLst>
              </a:rPr>
              <a:t>Encapsulation</a:t>
            </a:r>
            <a:endParaRPr lang="en-US" sz="5400" dirty="0">
              <a:solidFill>
                <a:schemeClr val="bg1"/>
              </a:solidFill>
              <a:effectLst>
                <a:outerShdw blurRad="50800" dist="50800" dir="5400000" algn="ctr" rotWithShape="0">
                  <a:schemeClr val="bg1"/>
                </a:outerShdw>
              </a:effectLst>
            </a:endParaRPr>
          </a:p>
        </p:txBody>
      </p:sp>
      <p:grpSp>
        <p:nvGrpSpPr>
          <p:cNvPr id="5" name="Group 4"/>
          <p:cNvGrpSpPr/>
          <p:nvPr/>
        </p:nvGrpSpPr>
        <p:grpSpPr>
          <a:xfrm>
            <a:off x="9308333" y="6412113"/>
            <a:ext cx="2883667" cy="422078"/>
            <a:chOff x="9302501" y="6768491"/>
            <a:chExt cx="2883667" cy="422078"/>
          </a:xfrm>
        </p:grpSpPr>
        <p:pic>
          <p:nvPicPr>
            <p:cNvPr id="6" name="Picture 2" descr="http://icons.iconarchive.com/icons/uiconstock/socialmedia/512/Flickr-icon.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302501" y="6768491"/>
              <a:ext cx="422078" cy="4220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782946" y="6805536"/>
              <a:ext cx="2403222" cy="307777"/>
            </a:xfrm>
            <a:prstGeom prst="rect">
              <a:avLst/>
            </a:prstGeom>
          </p:spPr>
          <p:txBody>
            <a:bodyPr wrap="none">
              <a:spAutoFit/>
            </a:bodyPr>
            <a:lstStyle/>
            <a:p>
              <a:r>
                <a:rPr lang="en-US" sz="1400" dirty="0" err="1"/>
                <a:t>cancunwijaya</a:t>
              </a:r>
              <a:r>
                <a:rPr lang="en-US" sz="1400" dirty="0"/>
                <a:t>/15897251675</a:t>
              </a:r>
            </a:p>
          </p:txBody>
        </p:sp>
      </p:grpSp>
    </p:spTree>
    <p:extLst>
      <p:ext uri="{BB962C8B-B14F-4D97-AF65-F5344CB8AC3E}">
        <p14:creationId xmlns:p14="http://schemas.microsoft.com/office/powerpoint/2010/main" val="138413277"/>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06820"/>
            <a:ext cx="12192000" cy="789955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a:xfrm>
            <a:off x="-675860" y="137821"/>
            <a:ext cx="6717676" cy="615553"/>
          </a:xfrm>
        </p:spPr>
        <p:txBody>
          <a:bodyPr/>
          <a:lstStyle/>
          <a:p>
            <a:pPr algn="ctr"/>
            <a:r>
              <a:rPr lang="en-US" sz="4000" dirty="0" smtClean="0">
                <a:ln>
                  <a:solidFill>
                    <a:schemeClr val="bg1"/>
                  </a:solidFill>
                </a:ln>
              </a:rPr>
              <a:t>Functional Testing</a:t>
            </a:r>
            <a:endParaRPr lang="en-US" sz="4000" dirty="0">
              <a:ln>
                <a:solidFill>
                  <a:schemeClr val="bg1"/>
                </a:solidFill>
              </a:ln>
            </a:endParaRPr>
          </a:p>
        </p:txBody>
      </p:sp>
      <p:grpSp>
        <p:nvGrpSpPr>
          <p:cNvPr id="8" name="Group 7"/>
          <p:cNvGrpSpPr/>
          <p:nvPr/>
        </p:nvGrpSpPr>
        <p:grpSpPr>
          <a:xfrm>
            <a:off x="9833910" y="6399159"/>
            <a:ext cx="2245672" cy="422078"/>
            <a:chOff x="9411832" y="6399159"/>
            <a:chExt cx="2245672" cy="422078"/>
          </a:xfrm>
        </p:grpSpPr>
        <p:pic>
          <p:nvPicPr>
            <p:cNvPr id="5" name="Picture 2" descr="http://icons.iconarchive.com/icons/uiconstock/socialmedia/512/Flickr-icon.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11832" y="6399159"/>
              <a:ext cx="422078" cy="4220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892277" y="6436204"/>
              <a:ext cx="1765227" cy="307777"/>
            </a:xfrm>
            <a:prstGeom prst="rect">
              <a:avLst/>
            </a:prstGeom>
          </p:spPr>
          <p:txBody>
            <a:bodyPr wrap="none">
              <a:spAutoFit/>
            </a:bodyPr>
            <a:lstStyle/>
            <a:p>
              <a:r>
                <a:rPr lang="en-US" sz="1400" dirty="0" err="1">
                  <a:solidFill>
                    <a:schemeClr val="bg1"/>
                  </a:solidFill>
                </a:rPr>
                <a:t>nrcgov</a:t>
              </a:r>
              <a:r>
                <a:rPr lang="en-US" sz="1400" dirty="0">
                  <a:solidFill>
                    <a:schemeClr val="bg1"/>
                  </a:solidFill>
                </a:rPr>
                <a:t>/6800272614</a:t>
              </a:r>
            </a:p>
          </p:txBody>
        </p:sp>
      </p:grpSp>
    </p:spTree>
    <p:extLst>
      <p:ext uri="{BB962C8B-B14F-4D97-AF65-F5344CB8AC3E}">
        <p14:creationId xmlns:p14="http://schemas.microsoft.com/office/powerpoint/2010/main" val="3402571578"/>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46041" y="302445"/>
            <a:ext cx="4714875" cy="1485900"/>
          </a:xfrm>
          <a:prstGeom prst="rect">
            <a:avLst/>
          </a:prstGeom>
        </p:spPr>
      </p:pic>
      <p:pic>
        <p:nvPicPr>
          <p:cNvPr id="5" name="Picture 4"/>
          <p:cNvPicPr>
            <a:picLocks noChangeAspect="1"/>
          </p:cNvPicPr>
          <p:nvPr/>
        </p:nvPicPr>
        <p:blipFill>
          <a:blip r:embed="rId4"/>
          <a:stretch>
            <a:fillRect/>
          </a:stretch>
        </p:blipFill>
        <p:spPr>
          <a:xfrm>
            <a:off x="3569199" y="1821682"/>
            <a:ext cx="4457700" cy="1266825"/>
          </a:xfrm>
          <a:prstGeom prst="rect">
            <a:avLst/>
          </a:prstGeom>
        </p:spPr>
      </p:pic>
      <p:pic>
        <p:nvPicPr>
          <p:cNvPr id="6" name="Picture 5"/>
          <p:cNvPicPr>
            <a:picLocks noChangeAspect="1"/>
          </p:cNvPicPr>
          <p:nvPr/>
        </p:nvPicPr>
        <p:blipFill>
          <a:blip r:embed="rId5" cstate="screen">
            <a:biLevel thresh="50000"/>
            <a:extLst>
              <a:ext uri="{28A0092B-C50C-407E-A947-70E740481C1C}">
                <a14:useLocalDpi xmlns:a14="http://schemas.microsoft.com/office/drawing/2010/main"/>
              </a:ext>
            </a:extLst>
          </a:blip>
          <a:stretch>
            <a:fillRect/>
          </a:stretch>
        </p:blipFill>
        <p:spPr>
          <a:xfrm>
            <a:off x="4425201" y="2984000"/>
            <a:ext cx="3037956" cy="2342241"/>
          </a:xfrm>
          <a:prstGeom prst="rect">
            <a:avLst/>
          </a:prstGeom>
        </p:spPr>
      </p:pic>
      <p:pic>
        <p:nvPicPr>
          <p:cNvPr id="7" name="Picture 6"/>
          <p:cNvPicPr>
            <a:picLocks noChangeAspect="1"/>
          </p:cNvPicPr>
          <p:nvPr/>
        </p:nvPicPr>
        <p:blipFill>
          <a:blip r:embed="rId6"/>
          <a:stretch>
            <a:fillRect/>
          </a:stretch>
        </p:blipFill>
        <p:spPr>
          <a:xfrm>
            <a:off x="1665912" y="2984000"/>
            <a:ext cx="3086100" cy="2533650"/>
          </a:xfrm>
          <a:prstGeom prst="rect">
            <a:avLst/>
          </a:prstGeom>
        </p:spPr>
      </p:pic>
      <p:pic>
        <p:nvPicPr>
          <p:cNvPr id="3074" name="Picture 2" descr="http://zhigalov.github.io/testable-code-01/images/sinon.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36279" y="2074095"/>
            <a:ext cx="27051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712485" y="2836095"/>
            <a:ext cx="2804846" cy="301860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573694653"/>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9" name="Picture 5" descr="https://tse4.mm.bing.net/th?id=OIP.M31ea0f06d8389826b4a73c65da9826d0o0&amp;w=315&amp;h=188&amp;c=7&amp;rs=1&amp;qlt=90&amp;o=4&amp;pid=1.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6875" y="3313112"/>
            <a:ext cx="3000375" cy="179070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gruntjs.com/img/grunt-logo.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84475" y="1892865"/>
            <a:ext cx="1863725" cy="219505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s://tse1.mm.bing.net/th?&amp;id=OIP.M251ebe3a8d0a30f1db89b815910e5e9bo0&amp;w=217&amp;h=300&amp;c=0&amp;pid=1.9&amp;rs=0&amp;p=0&amp;r=0"/>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661150" y="1815077"/>
            <a:ext cx="20669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tse2.mm.bing.net/th?id=OIP.M40ef6aa7a4fa41f51a0c6a9fe139a78bo0&amp;w=188&amp;h=177&amp;c=7&amp;rs=1&amp;qlt=90&amp;o=4&amp;pid=1.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480550" y="1182688"/>
            <a:ext cx="1790700" cy="168592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s://tse1.mm.bing.net/th?&amp;id=OIP.M27ac0e0c8bfa8358294a334e15bab5d3o0&amp;w=144&amp;h=143&amp;c=0&amp;pid=1.9&amp;rs=0&amp;p=0&amp;r=0"/>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9337675" y="3919537"/>
            <a:ext cx="1333500" cy="133350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583241" y="538417"/>
            <a:ext cx="10087934" cy="677108"/>
          </a:xfrm>
        </p:spPr>
        <p:txBody>
          <a:bodyPr/>
          <a:lstStyle/>
          <a:p>
            <a:r>
              <a:rPr lang="en-US" sz="4400" dirty="0" smtClean="0">
                <a:solidFill>
                  <a:schemeClr val="bg1"/>
                </a:solidFill>
              </a:rPr>
              <a:t>Continuous Integration</a:t>
            </a:r>
            <a:endParaRPr lang="en-US" sz="4400" dirty="0">
              <a:solidFill>
                <a:schemeClr val="bg1"/>
              </a:solidFill>
            </a:endParaRPr>
          </a:p>
        </p:txBody>
      </p:sp>
    </p:spTree>
    <p:extLst>
      <p:ext uri="{BB962C8B-B14F-4D97-AF65-F5344CB8AC3E}">
        <p14:creationId xmlns:p14="http://schemas.microsoft.com/office/powerpoint/2010/main" val="45621198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p:cNvSpPr/>
          <p:nvPr/>
        </p:nvSpPr>
        <p:spPr bwMode="auto">
          <a:xfrm>
            <a:off x="1270000" y="1498600"/>
            <a:ext cx="901700" cy="927100"/>
          </a:xfrm>
          <a:prstGeom prst="ellipse">
            <a:avLst/>
          </a:prstGeom>
          <a:noFill/>
          <a:ln w="19050">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 name="Oval 4"/>
          <p:cNvSpPr/>
          <p:nvPr/>
        </p:nvSpPr>
        <p:spPr bwMode="auto">
          <a:xfrm>
            <a:off x="1270000" y="2603500"/>
            <a:ext cx="901700" cy="927100"/>
          </a:xfrm>
          <a:prstGeom prst="ellipse">
            <a:avLst/>
          </a:prstGeom>
          <a:noFill/>
          <a:ln w="19050">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Oval 5"/>
          <p:cNvSpPr/>
          <p:nvPr/>
        </p:nvSpPr>
        <p:spPr bwMode="auto">
          <a:xfrm>
            <a:off x="1270000" y="3708400"/>
            <a:ext cx="901700" cy="927100"/>
          </a:xfrm>
          <a:prstGeom prst="ellipse">
            <a:avLst/>
          </a:prstGeom>
          <a:noFill/>
          <a:ln w="19050">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 name="Oval 6"/>
          <p:cNvSpPr/>
          <p:nvPr/>
        </p:nvSpPr>
        <p:spPr bwMode="auto">
          <a:xfrm>
            <a:off x="1270000" y="4813300"/>
            <a:ext cx="901700" cy="927100"/>
          </a:xfrm>
          <a:prstGeom prst="ellipse">
            <a:avLst/>
          </a:prstGeom>
          <a:noFill/>
          <a:ln w="19050">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TextBox 7"/>
          <p:cNvSpPr txBox="1"/>
          <p:nvPr/>
        </p:nvSpPr>
        <p:spPr>
          <a:xfrm>
            <a:off x="2171700" y="1962150"/>
            <a:ext cx="2108200" cy="273050"/>
          </a:xfrm>
          <a:prstGeom prst="rect">
            <a:avLst/>
          </a:prstGeom>
          <a:noFill/>
          <a:effectLst/>
        </p:spPr>
        <p:txBody>
          <a:bodyPr wrap="none" lIns="0" tIns="0" rIns="0" bIns="0" rtlCol="0">
            <a:noAutofit/>
          </a:bodyPr>
          <a:lstStyle/>
          <a:p>
            <a:pPr algn="l" eaLnBrk="0" hangingPunct="0">
              <a:lnSpc>
                <a:spcPts val="1800"/>
              </a:lnSpc>
            </a:pPr>
            <a:r>
              <a:rPr lang="en-US" sz="4000" b="1" dirty="0" smtClean="0">
                <a:solidFill>
                  <a:schemeClr val="bg1"/>
                </a:solidFill>
                <a:ea typeface="+mn-ea"/>
                <a:cs typeface="+mn-cs"/>
              </a:rPr>
              <a:t> Write Code</a:t>
            </a:r>
          </a:p>
        </p:txBody>
      </p:sp>
      <p:sp>
        <p:nvSpPr>
          <p:cNvPr id="9" name="TextBox 8"/>
          <p:cNvSpPr txBox="1"/>
          <p:nvPr/>
        </p:nvSpPr>
        <p:spPr>
          <a:xfrm>
            <a:off x="2298700" y="3022600"/>
            <a:ext cx="914400" cy="914400"/>
          </a:xfrm>
          <a:prstGeom prst="rect">
            <a:avLst/>
          </a:prstGeom>
          <a:noFill/>
          <a:effectLst/>
        </p:spPr>
        <p:txBody>
          <a:bodyPr wrap="none" lIns="0" tIns="0" rIns="0" bIns="0" rtlCol="0">
            <a:noAutofit/>
          </a:bodyPr>
          <a:lstStyle/>
          <a:p>
            <a:pPr algn="l" eaLnBrk="0" hangingPunct="0">
              <a:lnSpc>
                <a:spcPts val="1800"/>
              </a:lnSpc>
            </a:pPr>
            <a:r>
              <a:rPr lang="en-US" sz="4000" b="1" dirty="0" smtClean="0">
                <a:solidFill>
                  <a:schemeClr val="bg1"/>
                </a:solidFill>
                <a:ea typeface="+mn-ea"/>
                <a:cs typeface="+mn-cs"/>
              </a:rPr>
              <a:t>Write Test</a:t>
            </a:r>
          </a:p>
        </p:txBody>
      </p:sp>
      <p:sp>
        <p:nvSpPr>
          <p:cNvPr id="10" name="TextBox 9"/>
          <p:cNvSpPr txBox="1"/>
          <p:nvPr/>
        </p:nvSpPr>
        <p:spPr>
          <a:xfrm>
            <a:off x="2298700" y="4178300"/>
            <a:ext cx="2298700" cy="330200"/>
          </a:xfrm>
          <a:prstGeom prst="rect">
            <a:avLst/>
          </a:prstGeom>
          <a:noFill/>
          <a:effectLst/>
        </p:spPr>
        <p:txBody>
          <a:bodyPr wrap="none" lIns="0" tIns="0" rIns="0" bIns="0" rtlCol="0">
            <a:noAutofit/>
          </a:bodyPr>
          <a:lstStyle/>
          <a:p>
            <a:pPr algn="l" eaLnBrk="0" hangingPunct="0">
              <a:lnSpc>
                <a:spcPts val="1800"/>
              </a:lnSpc>
            </a:pPr>
            <a:r>
              <a:rPr lang="en-US" sz="4000" b="1" dirty="0" smtClean="0">
                <a:solidFill>
                  <a:schemeClr val="bg1"/>
                </a:solidFill>
              </a:rPr>
              <a:t>Write code, break test</a:t>
            </a:r>
          </a:p>
        </p:txBody>
      </p:sp>
      <p:sp>
        <p:nvSpPr>
          <p:cNvPr id="11" name="TextBox 10"/>
          <p:cNvSpPr txBox="1"/>
          <p:nvPr/>
        </p:nvSpPr>
        <p:spPr>
          <a:xfrm>
            <a:off x="2298700" y="5308600"/>
            <a:ext cx="914400" cy="914400"/>
          </a:xfrm>
          <a:prstGeom prst="rect">
            <a:avLst/>
          </a:prstGeom>
          <a:noFill/>
          <a:effectLst/>
        </p:spPr>
        <p:txBody>
          <a:bodyPr wrap="none" lIns="0" tIns="0" rIns="0" bIns="0" rtlCol="0">
            <a:noAutofit/>
          </a:bodyPr>
          <a:lstStyle/>
          <a:p>
            <a:pPr algn="l" eaLnBrk="0" hangingPunct="0">
              <a:lnSpc>
                <a:spcPts val="1800"/>
              </a:lnSpc>
            </a:pPr>
            <a:r>
              <a:rPr lang="en-US" sz="4000" b="1" dirty="0" smtClean="0">
                <a:solidFill>
                  <a:schemeClr val="bg1"/>
                </a:solidFill>
                <a:ea typeface="+mn-ea"/>
                <a:cs typeface="+mn-cs"/>
              </a:rPr>
              <a:t>Rewrite Test</a:t>
            </a:r>
          </a:p>
        </p:txBody>
      </p:sp>
      <p:sp>
        <p:nvSpPr>
          <p:cNvPr id="12" name="Title 1"/>
          <p:cNvSpPr>
            <a:spLocks noGrp="1"/>
          </p:cNvSpPr>
          <p:nvPr>
            <p:ph type="title"/>
          </p:nvPr>
        </p:nvSpPr>
        <p:spPr>
          <a:xfrm>
            <a:off x="583241" y="538417"/>
            <a:ext cx="10087934" cy="677108"/>
          </a:xfrm>
        </p:spPr>
        <p:txBody>
          <a:bodyPr/>
          <a:lstStyle/>
          <a:p>
            <a:r>
              <a:rPr lang="en-US" sz="4400" dirty="0" smtClean="0">
                <a:solidFill>
                  <a:schemeClr val="bg1"/>
                </a:solidFill>
              </a:rPr>
              <a:t>How do we Test?</a:t>
            </a:r>
            <a:endParaRPr lang="en-US" sz="4400" dirty="0">
              <a:solidFill>
                <a:schemeClr val="bg1"/>
              </a:solidFill>
            </a:endParaRPr>
          </a:p>
        </p:txBody>
      </p:sp>
    </p:spTree>
    <p:extLst>
      <p:ext uri="{BB962C8B-B14F-4D97-AF65-F5344CB8AC3E}">
        <p14:creationId xmlns:p14="http://schemas.microsoft.com/office/powerpoint/2010/main" val="2708998293"/>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p:cNvSpPr/>
          <p:nvPr/>
        </p:nvSpPr>
        <p:spPr bwMode="auto">
          <a:xfrm>
            <a:off x="1270000" y="1498600"/>
            <a:ext cx="901700" cy="927100"/>
          </a:xfrm>
          <a:prstGeom prst="ellipse">
            <a:avLst/>
          </a:prstGeom>
          <a:noFill/>
          <a:ln w="19050">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 name="Oval 4"/>
          <p:cNvSpPr/>
          <p:nvPr/>
        </p:nvSpPr>
        <p:spPr bwMode="auto">
          <a:xfrm>
            <a:off x="1270000" y="2603500"/>
            <a:ext cx="901700" cy="927100"/>
          </a:xfrm>
          <a:prstGeom prst="ellipse">
            <a:avLst/>
          </a:prstGeom>
          <a:noFill/>
          <a:ln w="19050">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Oval 5"/>
          <p:cNvSpPr/>
          <p:nvPr/>
        </p:nvSpPr>
        <p:spPr bwMode="auto">
          <a:xfrm>
            <a:off x="1270000" y="3708400"/>
            <a:ext cx="901700" cy="927100"/>
          </a:xfrm>
          <a:prstGeom prst="ellipse">
            <a:avLst/>
          </a:prstGeom>
          <a:noFill/>
          <a:ln w="19050">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 name="Oval 6"/>
          <p:cNvSpPr/>
          <p:nvPr/>
        </p:nvSpPr>
        <p:spPr bwMode="auto">
          <a:xfrm>
            <a:off x="1270000" y="4813300"/>
            <a:ext cx="901700" cy="927100"/>
          </a:xfrm>
          <a:prstGeom prst="ellipse">
            <a:avLst/>
          </a:prstGeom>
          <a:noFill/>
          <a:ln w="19050">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TextBox 7"/>
          <p:cNvSpPr txBox="1"/>
          <p:nvPr/>
        </p:nvSpPr>
        <p:spPr>
          <a:xfrm>
            <a:off x="2171700" y="1962150"/>
            <a:ext cx="2108200" cy="273050"/>
          </a:xfrm>
          <a:prstGeom prst="rect">
            <a:avLst/>
          </a:prstGeom>
          <a:noFill/>
          <a:effectLst/>
        </p:spPr>
        <p:txBody>
          <a:bodyPr wrap="none" lIns="0" tIns="0" rIns="0" bIns="0" rtlCol="0">
            <a:noAutofit/>
          </a:bodyPr>
          <a:lstStyle/>
          <a:p>
            <a:pPr algn="l" eaLnBrk="0" hangingPunct="0">
              <a:lnSpc>
                <a:spcPts val="1800"/>
              </a:lnSpc>
            </a:pPr>
            <a:r>
              <a:rPr lang="en-US" sz="4000" b="1" dirty="0" smtClean="0">
                <a:solidFill>
                  <a:schemeClr val="bg1"/>
                </a:solidFill>
                <a:ea typeface="+mn-ea"/>
                <a:cs typeface="+mn-cs"/>
              </a:rPr>
              <a:t> Write Test</a:t>
            </a:r>
          </a:p>
        </p:txBody>
      </p:sp>
      <p:sp>
        <p:nvSpPr>
          <p:cNvPr id="9" name="TextBox 8"/>
          <p:cNvSpPr txBox="1"/>
          <p:nvPr/>
        </p:nvSpPr>
        <p:spPr>
          <a:xfrm>
            <a:off x="2298700" y="3022600"/>
            <a:ext cx="914400" cy="914400"/>
          </a:xfrm>
          <a:prstGeom prst="rect">
            <a:avLst/>
          </a:prstGeom>
          <a:noFill/>
          <a:effectLst/>
        </p:spPr>
        <p:txBody>
          <a:bodyPr wrap="none" lIns="0" tIns="0" rIns="0" bIns="0" rtlCol="0">
            <a:noAutofit/>
          </a:bodyPr>
          <a:lstStyle/>
          <a:p>
            <a:pPr algn="l" eaLnBrk="0" hangingPunct="0">
              <a:lnSpc>
                <a:spcPts val="1800"/>
              </a:lnSpc>
            </a:pPr>
            <a:r>
              <a:rPr lang="en-US" sz="4000" b="1" dirty="0" smtClean="0">
                <a:solidFill>
                  <a:schemeClr val="bg1"/>
                </a:solidFill>
                <a:ea typeface="+mn-ea"/>
                <a:cs typeface="+mn-cs"/>
              </a:rPr>
              <a:t>Test Fails</a:t>
            </a:r>
          </a:p>
        </p:txBody>
      </p:sp>
      <p:sp>
        <p:nvSpPr>
          <p:cNvPr id="10" name="TextBox 9"/>
          <p:cNvSpPr txBox="1"/>
          <p:nvPr/>
        </p:nvSpPr>
        <p:spPr>
          <a:xfrm>
            <a:off x="2298700" y="4178300"/>
            <a:ext cx="2298700" cy="330200"/>
          </a:xfrm>
          <a:prstGeom prst="rect">
            <a:avLst/>
          </a:prstGeom>
          <a:noFill/>
          <a:effectLst/>
        </p:spPr>
        <p:txBody>
          <a:bodyPr wrap="none" lIns="0" tIns="0" rIns="0" bIns="0" rtlCol="0">
            <a:noAutofit/>
          </a:bodyPr>
          <a:lstStyle/>
          <a:p>
            <a:pPr algn="l" eaLnBrk="0" hangingPunct="0">
              <a:lnSpc>
                <a:spcPts val="1800"/>
              </a:lnSpc>
            </a:pPr>
            <a:r>
              <a:rPr lang="en-US" sz="4000" b="1" dirty="0" smtClean="0">
                <a:solidFill>
                  <a:schemeClr val="bg1"/>
                </a:solidFill>
              </a:rPr>
              <a:t>Write code till passes</a:t>
            </a:r>
          </a:p>
        </p:txBody>
      </p:sp>
      <p:sp>
        <p:nvSpPr>
          <p:cNvPr id="11" name="TextBox 10"/>
          <p:cNvSpPr txBox="1"/>
          <p:nvPr/>
        </p:nvSpPr>
        <p:spPr>
          <a:xfrm>
            <a:off x="2298700" y="5308600"/>
            <a:ext cx="914400" cy="914400"/>
          </a:xfrm>
          <a:prstGeom prst="rect">
            <a:avLst/>
          </a:prstGeom>
          <a:noFill/>
          <a:effectLst/>
        </p:spPr>
        <p:txBody>
          <a:bodyPr wrap="none" lIns="0" tIns="0" rIns="0" bIns="0" rtlCol="0">
            <a:noAutofit/>
          </a:bodyPr>
          <a:lstStyle/>
          <a:p>
            <a:pPr algn="l" eaLnBrk="0" hangingPunct="0">
              <a:lnSpc>
                <a:spcPts val="1800"/>
              </a:lnSpc>
            </a:pPr>
            <a:r>
              <a:rPr lang="en-US" sz="4000" b="1" dirty="0" smtClean="0">
                <a:solidFill>
                  <a:schemeClr val="bg1"/>
                </a:solidFill>
                <a:ea typeface="+mn-ea"/>
                <a:cs typeface="+mn-cs"/>
              </a:rPr>
              <a:t>Refactor</a:t>
            </a:r>
          </a:p>
        </p:txBody>
      </p:sp>
      <p:sp>
        <p:nvSpPr>
          <p:cNvPr id="12" name="Title 1"/>
          <p:cNvSpPr>
            <a:spLocks noGrp="1"/>
          </p:cNvSpPr>
          <p:nvPr>
            <p:ph type="title"/>
          </p:nvPr>
        </p:nvSpPr>
        <p:spPr>
          <a:xfrm>
            <a:off x="583241" y="538417"/>
            <a:ext cx="10087934" cy="677108"/>
          </a:xfrm>
        </p:spPr>
        <p:txBody>
          <a:bodyPr/>
          <a:lstStyle/>
          <a:p>
            <a:r>
              <a:rPr lang="en-US" sz="4400" dirty="0" smtClean="0">
                <a:solidFill>
                  <a:schemeClr val="bg1"/>
                </a:solidFill>
              </a:rPr>
              <a:t>Test Driven Development</a:t>
            </a:r>
            <a:endParaRPr lang="en-US" sz="4400" dirty="0">
              <a:solidFill>
                <a:schemeClr val="bg1"/>
              </a:solidFill>
            </a:endParaRPr>
          </a:p>
        </p:txBody>
      </p:sp>
    </p:spTree>
    <p:extLst>
      <p:ext uri="{BB962C8B-B14F-4D97-AF65-F5344CB8AC3E}">
        <p14:creationId xmlns:p14="http://schemas.microsoft.com/office/powerpoint/2010/main" val="2631839172"/>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35"/>
          <p:cNvCxnSpPr/>
          <p:nvPr/>
        </p:nvCxnSpPr>
        <p:spPr bwMode="auto">
          <a:xfrm>
            <a:off x="2024313" y="2857342"/>
            <a:ext cx="0" cy="3407079"/>
          </a:xfrm>
          <a:prstGeom prst="line">
            <a:avLst/>
          </a:prstGeom>
          <a:noFill/>
          <a:ln w="50800" cap="flat" cmpd="sng" algn="ctr">
            <a:solidFill>
              <a:schemeClr val="tx1"/>
            </a:solidFill>
            <a:prstDash val="solid"/>
            <a:round/>
            <a:headEnd type="none" w="med" len="med"/>
            <a:tailEnd type="triangle" w="med" len="med"/>
          </a:ln>
          <a:effectLst/>
        </p:spPr>
      </p:cxnSp>
      <p:cxnSp>
        <p:nvCxnSpPr>
          <p:cNvPr id="37" name="Straight Connector 36"/>
          <p:cNvCxnSpPr/>
          <p:nvPr/>
        </p:nvCxnSpPr>
        <p:spPr bwMode="auto">
          <a:xfrm>
            <a:off x="3636543" y="1397510"/>
            <a:ext cx="0" cy="4866911"/>
          </a:xfrm>
          <a:prstGeom prst="line">
            <a:avLst/>
          </a:prstGeom>
          <a:noFill/>
          <a:ln w="50800" cap="flat" cmpd="sng" algn="ctr">
            <a:solidFill>
              <a:schemeClr val="tx1"/>
            </a:solidFill>
            <a:prstDash val="solid"/>
            <a:round/>
            <a:headEnd type="none" w="med" len="med"/>
            <a:tailEnd type="triangle" w="med" len="med"/>
          </a:ln>
          <a:effectLst/>
        </p:spPr>
      </p:cxnSp>
      <p:sp>
        <p:nvSpPr>
          <p:cNvPr id="38" name="TextBox 37"/>
          <p:cNvSpPr txBox="1"/>
          <p:nvPr/>
        </p:nvSpPr>
        <p:spPr>
          <a:xfrm>
            <a:off x="1567113" y="2089377"/>
            <a:ext cx="914400"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t>Trunk</a:t>
            </a:r>
          </a:p>
          <a:p>
            <a:pPr algn="ctr" eaLnBrk="0" hangingPunct="0">
              <a:lnSpc>
                <a:spcPts val="1800"/>
              </a:lnSpc>
            </a:pPr>
            <a:r>
              <a:rPr lang="en-US" sz="1400" b="1" dirty="0" smtClean="0"/>
              <a:t>aka</a:t>
            </a:r>
          </a:p>
          <a:p>
            <a:pPr algn="ctr" eaLnBrk="0" hangingPunct="0">
              <a:lnSpc>
                <a:spcPts val="1800"/>
              </a:lnSpc>
            </a:pPr>
            <a:r>
              <a:rPr lang="en-US" sz="1400" b="1" dirty="0" smtClean="0">
                <a:ea typeface="+mn-ea"/>
                <a:cs typeface="+mn-cs"/>
              </a:rPr>
              <a:t>Stable</a:t>
            </a:r>
          </a:p>
        </p:txBody>
      </p:sp>
      <p:cxnSp>
        <p:nvCxnSpPr>
          <p:cNvPr id="39" name="Straight Connector 38"/>
          <p:cNvCxnSpPr/>
          <p:nvPr/>
        </p:nvCxnSpPr>
        <p:spPr bwMode="auto">
          <a:xfrm>
            <a:off x="5200648" y="2089377"/>
            <a:ext cx="0" cy="4175044"/>
          </a:xfrm>
          <a:prstGeom prst="line">
            <a:avLst/>
          </a:prstGeom>
          <a:noFill/>
          <a:ln w="50800" cap="flat" cmpd="sng" algn="ctr">
            <a:solidFill>
              <a:schemeClr val="tx1"/>
            </a:solidFill>
            <a:prstDash val="solid"/>
            <a:round/>
            <a:headEnd type="none" w="med" len="med"/>
            <a:tailEnd type="triangle" w="med" len="med"/>
          </a:ln>
          <a:effectLst/>
        </p:spPr>
      </p:cxnSp>
      <p:cxnSp>
        <p:nvCxnSpPr>
          <p:cNvPr id="40" name="Straight Connector 39"/>
          <p:cNvCxnSpPr/>
          <p:nvPr/>
        </p:nvCxnSpPr>
        <p:spPr bwMode="auto">
          <a:xfrm>
            <a:off x="846277" y="1397509"/>
            <a:ext cx="0" cy="4866911"/>
          </a:xfrm>
          <a:prstGeom prst="line">
            <a:avLst/>
          </a:prstGeom>
          <a:noFill/>
          <a:ln w="76200" cap="flat" cmpd="sng" algn="ctr">
            <a:solidFill>
              <a:schemeClr val="tx1"/>
            </a:solidFill>
            <a:prstDash val="dash"/>
            <a:round/>
            <a:headEnd type="none" w="med" len="med"/>
            <a:tailEnd type="triangle" w="med" len="med"/>
          </a:ln>
          <a:effectLst/>
        </p:spPr>
      </p:cxnSp>
      <p:sp>
        <p:nvSpPr>
          <p:cNvPr id="41" name="TextBox 40"/>
          <p:cNvSpPr txBox="1"/>
          <p:nvPr/>
        </p:nvSpPr>
        <p:spPr>
          <a:xfrm rot="16200000">
            <a:off x="-11510" y="1232048"/>
            <a:ext cx="1283368" cy="330921"/>
          </a:xfrm>
          <a:prstGeom prst="rect">
            <a:avLst/>
          </a:prstGeom>
          <a:noFill/>
          <a:effectLst/>
        </p:spPr>
        <p:txBody>
          <a:bodyPr wrap="none" lIns="0" tIns="0" rIns="0" bIns="0" rtlCol="0">
            <a:noAutofit/>
          </a:bodyPr>
          <a:lstStyle/>
          <a:p>
            <a:pPr algn="l" eaLnBrk="0" hangingPunct="0">
              <a:lnSpc>
                <a:spcPts val="1800"/>
              </a:lnSpc>
            </a:pPr>
            <a:r>
              <a:rPr lang="en-US" b="1" dirty="0" smtClean="0">
                <a:ea typeface="+mn-ea"/>
                <a:cs typeface="+mn-cs"/>
              </a:rPr>
              <a:t>Time</a:t>
            </a:r>
          </a:p>
        </p:txBody>
      </p:sp>
      <p:sp>
        <p:nvSpPr>
          <p:cNvPr id="42" name="TextBox 41"/>
          <p:cNvSpPr txBox="1"/>
          <p:nvPr/>
        </p:nvSpPr>
        <p:spPr>
          <a:xfrm>
            <a:off x="3179343" y="940310"/>
            <a:ext cx="914400"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Release Candidate</a:t>
            </a:r>
          </a:p>
        </p:txBody>
      </p:sp>
      <p:sp>
        <p:nvSpPr>
          <p:cNvPr id="43" name="Oval 42"/>
          <p:cNvSpPr/>
          <p:nvPr/>
        </p:nvSpPr>
        <p:spPr bwMode="auto">
          <a:xfrm>
            <a:off x="3508205" y="1509804"/>
            <a:ext cx="256675" cy="22459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solidFill>
                  <a:srgbClr val="000000"/>
                </a:solidFill>
                <a:latin typeface="Arial" charset="0"/>
                <a:ea typeface="ＭＳ Ｐゴシック" pitchFamily="16" charset="-128"/>
                <a:cs typeface="ＭＳ Ｐゴシック" pitchFamily="-97" charset="-128"/>
              </a:rPr>
              <a:t>1</a:t>
            </a: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4" name="Oval 43"/>
          <p:cNvSpPr/>
          <p:nvPr/>
        </p:nvSpPr>
        <p:spPr bwMode="auto">
          <a:xfrm>
            <a:off x="5072310" y="2161568"/>
            <a:ext cx="256675" cy="22459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solidFill>
                  <a:srgbClr val="000000"/>
                </a:solidFill>
                <a:latin typeface="Arial" charset="0"/>
                <a:ea typeface="ＭＳ Ｐゴシック" pitchFamily="16" charset="-128"/>
                <a:cs typeface="ＭＳ Ｐゴシック" pitchFamily="-97" charset="-128"/>
              </a:rPr>
              <a:t>3</a:t>
            </a: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5" name="Oval 44"/>
          <p:cNvSpPr/>
          <p:nvPr/>
        </p:nvSpPr>
        <p:spPr bwMode="auto">
          <a:xfrm>
            <a:off x="3508206" y="3836244"/>
            <a:ext cx="256675" cy="22459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7</a:t>
            </a:r>
          </a:p>
        </p:txBody>
      </p:sp>
      <p:sp>
        <p:nvSpPr>
          <p:cNvPr id="46" name="TextBox 45"/>
          <p:cNvSpPr txBox="1"/>
          <p:nvPr/>
        </p:nvSpPr>
        <p:spPr>
          <a:xfrm>
            <a:off x="4791572" y="873160"/>
            <a:ext cx="914400"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Some</a:t>
            </a:r>
          </a:p>
          <a:p>
            <a:pPr algn="ctr" eaLnBrk="0" hangingPunct="0">
              <a:lnSpc>
                <a:spcPts val="1800"/>
              </a:lnSpc>
            </a:pPr>
            <a:r>
              <a:rPr lang="en-US" sz="1400" b="1" dirty="0" smtClean="0"/>
              <a:t>Feature</a:t>
            </a:r>
          </a:p>
          <a:p>
            <a:pPr algn="l" eaLnBrk="0" hangingPunct="0">
              <a:lnSpc>
                <a:spcPts val="1800"/>
              </a:lnSpc>
            </a:pPr>
            <a:endParaRPr lang="en-US" sz="1400" b="1" dirty="0" smtClean="0">
              <a:ea typeface="+mn-ea"/>
              <a:cs typeface="+mn-cs"/>
            </a:endParaRPr>
          </a:p>
        </p:txBody>
      </p:sp>
      <p:cxnSp>
        <p:nvCxnSpPr>
          <p:cNvPr id="47" name="Straight Arrow Connector 46"/>
          <p:cNvCxnSpPr>
            <a:stCxn id="43" idx="6"/>
            <a:endCxn id="44" idx="2"/>
          </p:cNvCxnSpPr>
          <p:nvPr/>
        </p:nvCxnSpPr>
        <p:spPr bwMode="auto">
          <a:xfrm>
            <a:off x="3764880" y="1622099"/>
            <a:ext cx="1307430" cy="651764"/>
          </a:xfrm>
          <a:prstGeom prst="straightConnector1">
            <a:avLst/>
          </a:prstGeom>
          <a:noFill/>
          <a:ln w="22225" cap="flat" cmpd="sng" algn="ctr">
            <a:solidFill>
              <a:schemeClr val="tx1"/>
            </a:solidFill>
            <a:prstDash val="solid"/>
            <a:round/>
            <a:headEnd type="none" w="med" len="med"/>
            <a:tailEnd type="triangle"/>
          </a:ln>
          <a:effectLst/>
        </p:spPr>
      </p:cxnSp>
      <p:cxnSp>
        <p:nvCxnSpPr>
          <p:cNvPr id="48" name="Straight Arrow Connector 47"/>
          <p:cNvCxnSpPr>
            <a:stCxn id="51" idx="3"/>
            <a:endCxn id="45" idx="7"/>
          </p:cNvCxnSpPr>
          <p:nvPr/>
        </p:nvCxnSpPr>
        <p:spPr bwMode="auto">
          <a:xfrm flipH="1">
            <a:off x="3727292" y="3207051"/>
            <a:ext cx="1378877" cy="662083"/>
          </a:xfrm>
          <a:prstGeom prst="straightConnector1">
            <a:avLst/>
          </a:prstGeom>
          <a:noFill/>
          <a:ln w="22225" cap="flat" cmpd="sng" algn="ctr">
            <a:solidFill>
              <a:schemeClr val="tx1"/>
            </a:solidFill>
            <a:prstDash val="solid"/>
            <a:round/>
            <a:headEnd type="none" w="med" len="med"/>
            <a:tailEnd type="triangle"/>
          </a:ln>
          <a:effectLst/>
        </p:spPr>
      </p:cxnSp>
      <p:sp>
        <p:nvSpPr>
          <p:cNvPr id="49" name="Oval 48"/>
          <p:cNvSpPr/>
          <p:nvPr/>
        </p:nvSpPr>
        <p:spPr bwMode="auto">
          <a:xfrm>
            <a:off x="1895975" y="4434626"/>
            <a:ext cx="256675" cy="22459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solidFill>
                  <a:srgbClr val="000000"/>
                </a:solidFill>
                <a:latin typeface="Arial" charset="0"/>
                <a:ea typeface="ＭＳ Ｐゴシック" pitchFamily="16" charset="-128"/>
                <a:cs typeface="ＭＳ Ｐゴシック" pitchFamily="-97" charset="-128"/>
              </a:rPr>
              <a:t>8</a:t>
            </a: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50" name="Straight Arrow Connector 49"/>
          <p:cNvCxnSpPr>
            <a:stCxn id="45" idx="2"/>
            <a:endCxn id="49" idx="7"/>
          </p:cNvCxnSpPr>
          <p:nvPr/>
        </p:nvCxnSpPr>
        <p:spPr bwMode="auto">
          <a:xfrm flipH="1">
            <a:off x="2115061" y="3948539"/>
            <a:ext cx="1393145" cy="518977"/>
          </a:xfrm>
          <a:prstGeom prst="straightConnector1">
            <a:avLst/>
          </a:prstGeom>
          <a:noFill/>
          <a:ln w="22225" cap="flat" cmpd="sng" algn="ctr">
            <a:solidFill>
              <a:schemeClr val="tx1"/>
            </a:solidFill>
            <a:prstDash val="solid"/>
            <a:round/>
            <a:headEnd type="none" w="med" len="med"/>
            <a:tailEnd type="triangle"/>
          </a:ln>
          <a:effectLst/>
        </p:spPr>
      </p:cxnSp>
      <p:sp>
        <p:nvSpPr>
          <p:cNvPr id="51" name="Oval 50"/>
          <p:cNvSpPr/>
          <p:nvPr/>
        </p:nvSpPr>
        <p:spPr bwMode="auto">
          <a:xfrm>
            <a:off x="5068580" y="3015351"/>
            <a:ext cx="256675" cy="22459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6</a:t>
            </a:r>
          </a:p>
        </p:txBody>
      </p:sp>
      <p:cxnSp>
        <p:nvCxnSpPr>
          <p:cNvPr id="52" name="Straight Connector 51"/>
          <p:cNvCxnSpPr/>
          <p:nvPr/>
        </p:nvCxnSpPr>
        <p:spPr bwMode="auto">
          <a:xfrm>
            <a:off x="6732669" y="1734394"/>
            <a:ext cx="0" cy="4522007"/>
          </a:xfrm>
          <a:prstGeom prst="line">
            <a:avLst/>
          </a:prstGeom>
          <a:noFill/>
          <a:ln w="50800" cap="flat" cmpd="sng" algn="ctr">
            <a:solidFill>
              <a:schemeClr val="tx1"/>
            </a:solidFill>
            <a:prstDash val="solid"/>
            <a:round/>
            <a:headEnd type="none" w="med" len="med"/>
            <a:tailEnd type="triangle" w="med" len="med"/>
          </a:ln>
          <a:effectLst/>
        </p:spPr>
      </p:cxnSp>
      <p:sp>
        <p:nvSpPr>
          <p:cNvPr id="53" name="TextBox 52"/>
          <p:cNvSpPr txBox="1"/>
          <p:nvPr/>
        </p:nvSpPr>
        <p:spPr>
          <a:xfrm>
            <a:off x="6323593" y="865140"/>
            <a:ext cx="914400"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Future</a:t>
            </a:r>
          </a:p>
          <a:p>
            <a:pPr algn="ctr" eaLnBrk="0" hangingPunct="0">
              <a:lnSpc>
                <a:spcPts val="1800"/>
              </a:lnSpc>
            </a:pPr>
            <a:r>
              <a:rPr lang="en-US" sz="1400" b="1" dirty="0" smtClean="0"/>
              <a:t>Feature</a:t>
            </a:r>
          </a:p>
          <a:p>
            <a:pPr algn="l" eaLnBrk="0" hangingPunct="0">
              <a:lnSpc>
                <a:spcPts val="1800"/>
              </a:lnSpc>
            </a:pPr>
            <a:endParaRPr lang="en-US" sz="1400" b="1" dirty="0" smtClean="0">
              <a:ea typeface="+mn-ea"/>
              <a:cs typeface="+mn-cs"/>
            </a:endParaRPr>
          </a:p>
        </p:txBody>
      </p:sp>
      <p:sp>
        <p:nvSpPr>
          <p:cNvPr id="54" name="Oval 53"/>
          <p:cNvSpPr/>
          <p:nvPr/>
        </p:nvSpPr>
        <p:spPr bwMode="auto">
          <a:xfrm>
            <a:off x="6604331" y="1854710"/>
            <a:ext cx="256675" cy="22459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2</a:t>
            </a:r>
          </a:p>
        </p:txBody>
      </p:sp>
      <p:cxnSp>
        <p:nvCxnSpPr>
          <p:cNvPr id="55" name="Straight Arrow Connector 54"/>
          <p:cNvCxnSpPr>
            <a:stCxn id="43" idx="6"/>
            <a:endCxn id="54" idx="1"/>
          </p:cNvCxnSpPr>
          <p:nvPr/>
        </p:nvCxnSpPr>
        <p:spPr bwMode="auto">
          <a:xfrm>
            <a:off x="3764880" y="1622099"/>
            <a:ext cx="2877040" cy="265501"/>
          </a:xfrm>
          <a:prstGeom prst="straightConnector1">
            <a:avLst/>
          </a:prstGeom>
          <a:noFill/>
          <a:ln w="22225" cap="flat" cmpd="sng" algn="ctr">
            <a:solidFill>
              <a:schemeClr val="tx1"/>
            </a:solidFill>
            <a:prstDash val="solid"/>
            <a:round/>
            <a:headEnd type="none" w="med" len="med"/>
            <a:tailEnd type="triangle"/>
          </a:ln>
          <a:effectLst/>
        </p:spPr>
      </p:cxnSp>
      <p:sp>
        <p:nvSpPr>
          <p:cNvPr id="56" name="Oval 55"/>
          <p:cNvSpPr/>
          <p:nvPr/>
        </p:nvSpPr>
        <p:spPr bwMode="auto">
          <a:xfrm>
            <a:off x="6594331" y="2536499"/>
            <a:ext cx="256675" cy="22459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solidFill>
                  <a:srgbClr val="000000"/>
                </a:solidFill>
                <a:latin typeface="Arial" charset="0"/>
                <a:ea typeface="ＭＳ Ｐゴシック" pitchFamily="16" charset="-128"/>
                <a:cs typeface="ＭＳ Ｐゴシック" pitchFamily="-97" charset="-128"/>
              </a:rPr>
              <a:t>4</a:t>
            </a: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Oval 56"/>
          <p:cNvSpPr/>
          <p:nvPr/>
        </p:nvSpPr>
        <p:spPr bwMode="auto">
          <a:xfrm>
            <a:off x="6577750" y="4803123"/>
            <a:ext cx="256675" cy="22459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solidFill>
                  <a:srgbClr val="000000"/>
                </a:solidFill>
                <a:latin typeface="Arial" charset="0"/>
                <a:ea typeface="ＭＳ Ｐゴシック" pitchFamily="16" charset="-128"/>
                <a:cs typeface="ＭＳ Ｐゴシック" pitchFamily="-97" charset="-128"/>
              </a:rPr>
              <a:t>9</a:t>
            </a: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58" name="Straight Arrow Connector 57"/>
          <p:cNvCxnSpPr>
            <a:stCxn id="57" idx="2"/>
            <a:endCxn id="59" idx="6"/>
          </p:cNvCxnSpPr>
          <p:nvPr/>
        </p:nvCxnSpPr>
        <p:spPr bwMode="auto">
          <a:xfrm flipH="1">
            <a:off x="3778963" y="4915418"/>
            <a:ext cx="2798787" cy="530156"/>
          </a:xfrm>
          <a:prstGeom prst="straightConnector1">
            <a:avLst/>
          </a:prstGeom>
          <a:noFill/>
          <a:ln w="22225" cap="flat" cmpd="sng" algn="ctr">
            <a:solidFill>
              <a:schemeClr val="tx1"/>
            </a:solidFill>
            <a:prstDash val="solid"/>
            <a:round/>
            <a:headEnd type="none" w="med" len="med"/>
            <a:tailEnd type="triangle"/>
          </a:ln>
          <a:effectLst/>
        </p:spPr>
      </p:cxnSp>
      <p:sp>
        <p:nvSpPr>
          <p:cNvPr id="59" name="Oval 58"/>
          <p:cNvSpPr/>
          <p:nvPr/>
        </p:nvSpPr>
        <p:spPr bwMode="auto">
          <a:xfrm>
            <a:off x="3522288" y="5333279"/>
            <a:ext cx="256675" cy="22459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solidFill>
                  <a:srgbClr val="000000"/>
                </a:solidFill>
                <a:latin typeface="Arial" charset="0"/>
                <a:ea typeface="ＭＳ Ｐゴシック" pitchFamily="16" charset="-128"/>
                <a:cs typeface="ＭＳ Ｐゴシック" pitchFamily="-97" charset="-128"/>
              </a:rPr>
              <a:t>10</a:t>
            </a: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60" name="Straight Arrow Connector 59"/>
          <p:cNvCxnSpPr>
            <a:stCxn id="45" idx="5"/>
            <a:endCxn id="57" idx="1"/>
          </p:cNvCxnSpPr>
          <p:nvPr/>
        </p:nvCxnSpPr>
        <p:spPr bwMode="auto">
          <a:xfrm>
            <a:off x="3727292" y="4027944"/>
            <a:ext cx="2888047" cy="808069"/>
          </a:xfrm>
          <a:prstGeom prst="straightConnector1">
            <a:avLst/>
          </a:prstGeom>
          <a:noFill/>
          <a:ln w="22225" cap="flat" cmpd="sng" algn="ctr">
            <a:solidFill>
              <a:schemeClr val="tx1"/>
            </a:solidFill>
            <a:prstDash val="solid"/>
            <a:round/>
            <a:headEnd type="none" w="med" len="med"/>
            <a:tailEnd type="triangle"/>
          </a:ln>
          <a:effectLst/>
        </p:spPr>
      </p:cxnSp>
      <p:sp>
        <p:nvSpPr>
          <p:cNvPr id="61" name="TextBox 60"/>
          <p:cNvSpPr txBox="1"/>
          <p:nvPr/>
        </p:nvSpPr>
        <p:spPr>
          <a:xfrm>
            <a:off x="5521490" y="4337382"/>
            <a:ext cx="914400" cy="914400"/>
          </a:xfrm>
          <a:prstGeom prst="rect">
            <a:avLst/>
          </a:prstGeom>
          <a:noFill/>
          <a:effectLst/>
        </p:spPr>
        <p:txBody>
          <a:bodyPr wrap="none" lIns="0" tIns="0" rIns="0" bIns="0" rtlCol="0">
            <a:noAutofit/>
          </a:bodyPr>
          <a:lstStyle/>
          <a:p>
            <a:pPr algn="l" eaLnBrk="0" hangingPunct="0">
              <a:lnSpc>
                <a:spcPts val="1800"/>
              </a:lnSpc>
            </a:pPr>
            <a:r>
              <a:rPr lang="en-US" sz="1400" b="1" dirty="0" smtClean="0">
                <a:ea typeface="+mn-ea"/>
                <a:cs typeface="+mn-cs"/>
              </a:rPr>
              <a:t>Update</a:t>
            </a:r>
          </a:p>
        </p:txBody>
      </p:sp>
      <p:sp>
        <p:nvSpPr>
          <p:cNvPr id="62" name="Oval 61"/>
          <p:cNvSpPr/>
          <p:nvPr/>
        </p:nvSpPr>
        <p:spPr bwMode="auto">
          <a:xfrm>
            <a:off x="3508204" y="2787897"/>
            <a:ext cx="256675" cy="22459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solidFill>
                  <a:srgbClr val="000000"/>
                </a:solidFill>
                <a:latin typeface="Arial" charset="0"/>
                <a:ea typeface="ＭＳ Ｐゴシック" pitchFamily="16" charset="-128"/>
                <a:cs typeface="ＭＳ Ｐゴシック" pitchFamily="-97" charset="-128"/>
              </a:rPr>
              <a:t>5</a:t>
            </a: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3" name="Oval 62"/>
          <p:cNvSpPr/>
          <p:nvPr/>
        </p:nvSpPr>
        <p:spPr bwMode="auto">
          <a:xfrm>
            <a:off x="1895975" y="5785694"/>
            <a:ext cx="256675" cy="22459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solidFill>
                  <a:srgbClr val="000000"/>
                </a:solidFill>
                <a:latin typeface="Arial" charset="0"/>
                <a:ea typeface="ＭＳ Ｐゴシック" pitchFamily="16" charset="-128"/>
                <a:cs typeface="ＭＳ Ｐゴシック" pitchFamily="-97" charset="-128"/>
              </a:rPr>
              <a:t>11</a:t>
            </a: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64" name="Straight Arrow Connector 63"/>
          <p:cNvCxnSpPr>
            <a:stCxn id="59" idx="2"/>
            <a:endCxn id="63" idx="6"/>
          </p:cNvCxnSpPr>
          <p:nvPr/>
        </p:nvCxnSpPr>
        <p:spPr bwMode="auto">
          <a:xfrm flipH="1">
            <a:off x="2152650" y="5445574"/>
            <a:ext cx="1369638" cy="452415"/>
          </a:xfrm>
          <a:prstGeom prst="straightConnector1">
            <a:avLst/>
          </a:prstGeom>
          <a:noFill/>
          <a:ln w="22225" cap="flat" cmpd="sng" algn="ctr">
            <a:solidFill>
              <a:schemeClr val="tx1"/>
            </a:solidFill>
            <a:prstDash val="solid"/>
            <a:round/>
            <a:headEnd type="none" w="med" len="med"/>
            <a:tailEnd type="triangle"/>
          </a:ln>
          <a:effectLst/>
        </p:spPr>
      </p:cxnSp>
      <p:sp>
        <p:nvSpPr>
          <p:cNvPr id="65" name="Rectangular Callout 64"/>
          <p:cNvSpPr/>
          <p:nvPr/>
        </p:nvSpPr>
        <p:spPr bwMode="auto">
          <a:xfrm>
            <a:off x="2420624" y="2339580"/>
            <a:ext cx="781724" cy="506698"/>
          </a:xfrm>
          <a:prstGeom prst="wedgeRectCallout">
            <a:avLst>
              <a:gd name="adj1" fmla="val 86024"/>
              <a:gd name="adj2" fmla="val 58657"/>
            </a:avLst>
          </a:prstGeom>
          <a:solidFill>
            <a:schemeClr val="tx1"/>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solidFill>
                  <a:srgbClr val="000000"/>
                </a:solidFill>
                <a:latin typeface="Arial" charset="0"/>
                <a:ea typeface="ＭＳ Ｐゴシック" pitchFamily="16" charset="-128"/>
                <a:cs typeface="ＭＳ Ｐゴシック" pitchFamily="-97" charset="-128"/>
              </a:rPr>
              <a:t>Minor</a:t>
            </a:r>
          </a:p>
          <a:p>
            <a:pPr algn="ctr" eaLnBrk="0" fontAlgn="base" hangingPunct="0">
              <a:spcBef>
                <a:spcPct val="0"/>
              </a:spcBef>
              <a:spcAft>
                <a:spcPct val="0"/>
              </a:spcAft>
            </a:pPr>
            <a:r>
              <a:rPr lang="en-US" sz="1400" b="1" dirty="0" smtClean="0">
                <a:solidFill>
                  <a:srgbClr val="000000"/>
                </a:solidFill>
                <a:latin typeface="Arial" charset="0"/>
                <a:ea typeface="ＭＳ Ｐゴシック" pitchFamily="16" charset="-128"/>
                <a:cs typeface="ＭＳ Ｐゴシック" pitchFamily="-97" charset="-128"/>
              </a:rPr>
              <a:t>Feature</a:t>
            </a: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6" name="Rectangular Callout 65"/>
          <p:cNvSpPr/>
          <p:nvPr/>
        </p:nvSpPr>
        <p:spPr bwMode="auto">
          <a:xfrm>
            <a:off x="1123973" y="3888037"/>
            <a:ext cx="518089" cy="506698"/>
          </a:xfrm>
          <a:prstGeom prst="wedgeRectCallout">
            <a:avLst>
              <a:gd name="adj1" fmla="val 86024"/>
              <a:gd name="adj2" fmla="val 58657"/>
            </a:avLst>
          </a:prstGeom>
          <a:solidFill>
            <a:schemeClr val="tx1"/>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solidFill>
                  <a:srgbClr val="000000"/>
                </a:solidFill>
                <a:latin typeface="Arial" charset="0"/>
                <a:ea typeface="ＭＳ Ｐゴシック" pitchFamily="16" charset="-128"/>
                <a:cs typeface="ＭＳ Ｐゴシック" pitchFamily="-97" charset="-128"/>
              </a:rPr>
              <a:t>1.0</a:t>
            </a: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7" name="Rectangular Callout 66"/>
          <p:cNvSpPr/>
          <p:nvPr/>
        </p:nvSpPr>
        <p:spPr bwMode="auto">
          <a:xfrm>
            <a:off x="1166169" y="5274975"/>
            <a:ext cx="518089" cy="506698"/>
          </a:xfrm>
          <a:prstGeom prst="wedgeRectCallout">
            <a:avLst>
              <a:gd name="adj1" fmla="val 86024"/>
              <a:gd name="adj2" fmla="val 58657"/>
            </a:avLst>
          </a:prstGeom>
          <a:solidFill>
            <a:schemeClr val="tx1"/>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smtClean="0">
                <a:solidFill>
                  <a:srgbClr val="000000"/>
                </a:solidFill>
                <a:latin typeface="Arial" charset="0"/>
                <a:ea typeface="ＭＳ Ｐゴシック" pitchFamily="16" charset="-128"/>
                <a:cs typeface="ＭＳ Ｐゴシック" pitchFamily="-97" charset="-128"/>
              </a:rPr>
              <a:t>1.1</a:t>
            </a: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8" name="TextBox 67"/>
          <p:cNvSpPr txBox="1"/>
          <p:nvPr/>
        </p:nvSpPr>
        <p:spPr>
          <a:xfrm>
            <a:off x="7722243" y="3538092"/>
            <a:ext cx="914400" cy="914400"/>
          </a:xfrm>
          <a:prstGeom prst="rect">
            <a:avLst/>
          </a:prstGeom>
          <a:noFill/>
          <a:effectLst/>
        </p:spPr>
        <p:txBody>
          <a:bodyPr wrap="none" lIns="0" tIns="0" rIns="0" bIns="0" rtlCol="0">
            <a:noAutofit/>
          </a:bodyPr>
          <a:lstStyle/>
          <a:p>
            <a:pPr algn="l" eaLnBrk="0" hangingPunct="0">
              <a:lnSpc>
                <a:spcPts val="1800"/>
              </a:lnSpc>
            </a:pPr>
            <a:r>
              <a:rPr lang="en-US" sz="4400" b="1" dirty="0" smtClean="0">
                <a:ea typeface="+mn-ea"/>
                <a:cs typeface="+mn-cs"/>
              </a:rPr>
              <a:t>Source Control</a:t>
            </a:r>
          </a:p>
        </p:txBody>
      </p:sp>
      <p:sp>
        <p:nvSpPr>
          <p:cNvPr id="69" name="TextBox 68"/>
          <p:cNvSpPr txBox="1"/>
          <p:nvPr/>
        </p:nvSpPr>
        <p:spPr>
          <a:xfrm>
            <a:off x="696912" y="6032500"/>
            <a:ext cx="10820399" cy="284163"/>
          </a:xfrm>
          <a:prstGeom prst="rect">
            <a:avLst/>
          </a:prstGeom>
          <a:noFill/>
          <a:effectLst/>
        </p:spPr>
        <p:txBody>
          <a:bodyPr wrap="square" lIns="0" tIns="0" rIns="0" bIns="0" rtlCol="0">
            <a:noAutofit/>
          </a:bodyPr>
          <a:lstStyle/>
          <a:p>
            <a:pPr algn="r" eaLnBrk="0" hangingPunct="0">
              <a:lnSpc>
                <a:spcPts val="1800"/>
              </a:lnSpc>
            </a:pPr>
            <a:r>
              <a:rPr lang="en-US" sz="1400" i="1" dirty="0">
                <a:solidFill>
                  <a:srgbClr val="FFFF96"/>
                </a:solidFill>
                <a:cs typeface="Arial"/>
              </a:rPr>
              <a:t>Inspired from https://gist.github.com/digitaljhelms/4287848</a:t>
            </a:r>
            <a:endParaRPr lang="en-US" sz="1400" b="1" dirty="0" smtClean="0">
              <a:ea typeface="+mn-ea"/>
              <a:cs typeface="+mn-cs"/>
            </a:endParaRPr>
          </a:p>
        </p:txBody>
      </p:sp>
    </p:spTree>
    <p:extLst>
      <p:ext uri="{BB962C8B-B14F-4D97-AF65-F5344CB8AC3E}">
        <p14:creationId xmlns:p14="http://schemas.microsoft.com/office/powerpoint/2010/main" val="7230136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p:bldP spid="49" grpId="0" animBg="1"/>
      <p:bldP spid="51" grpId="0" animBg="1"/>
      <p:bldP spid="53" grpId="0"/>
      <p:bldP spid="54" grpId="0" animBg="1"/>
      <p:bldP spid="56" grpId="0" animBg="1"/>
      <p:bldP spid="57" grpId="0" animBg="1"/>
      <p:bldP spid="59" grpId="0" animBg="1"/>
      <p:bldP spid="61" grpId="0"/>
      <p:bldP spid="62" grpId="0" animBg="1"/>
      <p:bldP spid="63" grpId="0" animBg="1"/>
      <p:bldP spid="65" grpId="0" animBg="1"/>
      <p:bldP spid="66" grpId="0" animBg="1"/>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876300" y="2639536"/>
            <a:ext cx="10871200" cy="800219"/>
          </a:xfrm>
          <a:prstGeom prst="rect">
            <a:avLst/>
          </a:prstGeom>
        </p:spPr>
        <p:txBody>
          <a:bodyPr wrap="square">
            <a:spAutoFit/>
          </a:bodyPr>
          <a:lstStyle/>
          <a:p>
            <a:r>
              <a:rPr lang="en-US" sz="2800" dirty="0">
                <a:latin typeface="arial" panose="020B0604020202020204" pitchFamily="34" charset="0"/>
              </a:rPr>
              <a:t>JavaScript Mapping Applications - Testing Tools and </a:t>
            </a:r>
            <a:r>
              <a:rPr lang="en-US" sz="2800" dirty="0" smtClean="0">
                <a:latin typeface="arial" panose="020B0604020202020204" pitchFamily="34" charset="0"/>
              </a:rPr>
              <a:t>Patterns</a:t>
            </a:r>
          </a:p>
          <a:p>
            <a:r>
              <a:rPr lang="en-US" dirty="0">
                <a:latin typeface="arial" panose="020B0604020202020204" pitchFamily="34" charset="0"/>
              </a:rPr>
              <a:t>	</a:t>
            </a:r>
            <a:r>
              <a:rPr lang="en-US" dirty="0" smtClean="0">
                <a:latin typeface="arial" panose="020B0604020202020204" pitchFamily="34" charset="0"/>
              </a:rPr>
              <a:t>http</a:t>
            </a:r>
            <a:r>
              <a:rPr lang="en-US" dirty="0">
                <a:latin typeface="arial" panose="020B0604020202020204" pitchFamily="34" charset="0"/>
              </a:rPr>
              <a:t>://video.esri.com/watch/4281/javascript-mapping-applications-_dash_-testing-tools-and-patterns</a:t>
            </a:r>
            <a:endParaRPr lang="en-US" dirty="0"/>
          </a:p>
        </p:txBody>
      </p:sp>
      <p:sp>
        <p:nvSpPr>
          <p:cNvPr id="3" name="Title 1"/>
          <p:cNvSpPr txBox="1">
            <a:spLocks/>
          </p:cNvSpPr>
          <p:nvPr/>
        </p:nvSpPr>
        <p:spPr>
          <a:xfrm>
            <a:off x="583241" y="538417"/>
            <a:ext cx="10087934" cy="677108"/>
          </a:xfrm>
          <a:prstGeom prst="rect">
            <a:avLst/>
          </a:prstGeom>
          <a:noFill/>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4400" dirty="0" smtClean="0"/>
              <a:t>Resources</a:t>
            </a:r>
            <a:endParaRPr lang="en-US" sz="4400" dirty="0"/>
          </a:p>
        </p:txBody>
      </p:sp>
      <p:sp>
        <p:nvSpPr>
          <p:cNvPr id="4" name="Rectangle 3"/>
          <p:cNvSpPr/>
          <p:nvPr/>
        </p:nvSpPr>
        <p:spPr>
          <a:xfrm>
            <a:off x="876300" y="1771134"/>
            <a:ext cx="7983276" cy="523220"/>
          </a:xfrm>
          <a:prstGeom prst="rect">
            <a:avLst/>
          </a:prstGeom>
        </p:spPr>
        <p:txBody>
          <a:bodyPr wrap="none">
            <a:spAutoFit/>
          </a:bodyPr>
          <a:lstStyle/>
          <a:p>
            <a:r>
              <a:rPr lang="en-US" sz="2800" dirty="0"/>
              <a:t>https://github.com/Esri/enterprise-build-sample-js</a:t>
            </a:r>
          </a:p>
        </p:txBody>
      </p:sp>
    </p:spTree>
    <p:extLst>
      <p:ext uri="{BB962C8B-B14F-4D97-AF65-F5344CB8AC3E}">
        <p14:creationId xmlns:p14="http://schemas.microsoft.com/office/powerpoint/2010/main" val="2943447768"/>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Picture 1" descr="Reversed Esri Logo.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61339" y="2544885"/>
            <a:ext cx="3632200" cy="1274358"/>
          </a:xfrm>
          <a:prstGeom prst="rect">
            <a:avLst/>
          </a:prstGeom>
        </p:spPr>
      </p:pic>
    </p:spTree>
    <p:extLst>
      <p:ext uri="{BB962C8B-B14F-4D97-AF65-F5344CB8AC3E}">
        <p14:creationId xmlns:p14="http://schemas.microsoft.com/office/powerpoint/2010/main" val="63049844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2304" y="1990428"/>
            <a:ext cx="10367433" cy="1477328"/>
          </a:xfrm>
        </p:spPr>
        <p:txBody>
          <a:bodyPr/>
          <a:lstStyle/>
          <a:p>
            <a:pPr algn="ctr"/>
            <a:r>
              <a:rPr lang="en-US" dirty="0" smtClean="0">
                <a:solidFill>
                  <a:schemeClr val="bg1"/>
                </a:solidFill>
              </a:rPr>
              <a:t>QA is Important</a:t>
            </a:r>
            <a:endParaRPr lang="en-US" dirty="0">
              <a:solidFill>
                <a:schemeClr val="bg1"/>
              </a:solidFill>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4450573">
            <a:off x="-15180" y="1342521"/>
            <a:ext cx="5287405" cy="3965554"/>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6536422">
            <a:off x="6726715" y="1292210"/>
            <a:ext cx="5247948" cy="3935961"/>
          </a:xfrm>
          <a:prstGeom prst="rect">
            <a:avLst/>
          </a:prstGeom>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728659">
            <a:off x="2639187" y="917982"/>
            <a:ext cx="5791200" cy="4343400"/>
          </a:xfrm>
          <a:prstGeom prst="rect">
            <a:avLst/>
          </a:prstGeom>
        </p:spPr>
      </p:pic>
    </p:spTree>
    <p:extLst>
      <p:ext uri="{BB962C8B-B14F-4D97-AF65-F5344CB8AC3E}">
        <p14:creationId xmlns:p14="http://schemas.microsoft.com/office/powerpoint/2010/main" val="3870263144"/>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2304" y="513101"/>
            <a:ext cx="10367433" cy="2954655"/>
          </a:xfrm>
        </p:spPr>
        <p:txBody>
          <a:bodyPr/>
          <a:lstStyle/>
          <a:p>
            <a:pPr algn="ctr"/>
            <a:r>
              <a:rPr lang="en-US" dirty="0" smtClean="0">
                <a:solidFill>
                  <a:schemeClr val="bg1"/>
                </a:solidFill>
              </a:rPr>
              <a:t>Regressions and the Dream Curve</a:t>
            </a:r>
            <a:endParaRPr lang="en-US" dirty="0">
              <a:solidFill>
                <a:schemeClr val="bg1"/>
              </a:solidFill>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84164"/>
            <a:ext cx="12192000" cy="7826328"/>
          </a:xfrm>
          <a:prstGeom prst="rect">
            <a:avLst/>
          </a:prstGeom>
        </p:spPr>
      </p:pic>
    </p:spTree>
    <p:extLst>
      <p:ext uri="{BB962C8B-B14F-4D97-AF65-F5344CB8AC3E}">
        <p14:creationId xmlns:p14="http://schemas.microsoft.com/office/powerpoint/2010/main" val="1792300287"/>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2304" y="513101"/>
            <a:ext cx="10367433" cy="2954655"/>
          </a:xfrm>
        </p:spPr>
        <p:txBody>
          <a:bodyPr/>
          <a:lstStyle/>
          <a:p>
            <a:pPr algn="ctr"/>
            <a:r>
              <a:rPr lang="en-US" dirty="0" smtClean="0">
                <a:solidFill>
                  <a:schemeClr val="bg1"/>
                </a:solidFill>
              </a:rPr>
              <a:t>Regressions and the Dream Curve</a:t>
            </a:r>
            <a:endParaRPr lang="en-US" dirty="0">
              <a:solidFill>
                <a:schemeClr val="bg1"/>
              </a:solidFill>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27000"/>
            <a:ext cx="12192000" cy="9144000"/>
          </a:xfrm>
          <a:prstGeom prst="rect">
            <a:avLst/>
          </a:prstGeom>
        </p:spPr>
      </p:pic>
    </p:spTree>
    <p:extLst>
      <p:ext uri="{BB962C8B-B14F-4D97-AF65-F5344CB8AC3E}">
        <p14:creationId xmlns:p14="http://schemas.microsoft.com/office/powerpoint/2010/main" val="890988869"/>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2304" y="513102"/>
            <a:ext cx="10367433" cy="2954655"/>
          </a:xfrm>
        </p:spPr>
        <p:txBody>
          <a:bodyPr/>
          <a:lstStyle/>
          <a:p>
            <a:pPr algn="ctr"/>
            <a:r>
              <a:rPr lang="en-US" dirty="0" smtClean="0">
                <a:solidFill>
                  <a:schemeClr val="bg1"/>
                </a:solidFill>
              </a:rPr>
              <a:t>Enterprise Challenges</a:t>
            </a:r>
            <a:endParaRPr lang="en-US" dirty="0">
              <a:solidFill>
                <a:schemeClr val="bg1"/>
              </a:solidFill>
            </a:endParaRPr>
          </a:p>
        </p:txBody>
      </p:sp>
      <p:pic>
        <p:nvPicPr>
          <p:cNvPr id="1026" name="Picture 2" descr="http://media1.break.com/breakstudios/2011/12/19/business-man-hiding-under-desk.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4134" y="-7950200"/>
            <a:ext cx="12666133" cy="1899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485302"/>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35584"/>
            <a:ext cx="12191999" cy="8129167"/>
          </a:xfrm>
          <a:prstGeom prst="rect">
            <a:avLst/>
          </a:prstGeom>
        </p:spPr>
      </p:pic>
      <p:sp>
        <p:nvSpPr>
          <p:cNvPr id="2" name="Title 1"/>
          <p:cNvSpPr>
            <a:spLocks noGrp="1"/>
          </p:cNvSpPr>
          <p:nvPr>
            <p:ph type="title"/>
          </p:nvPr>
        </p:nvSpPr>
        <p:spPr>
          <a:xfrm>
            <a:off x="675861" y="-208722"/>
            <a:ext cx="4133502" cy="1042609"/>
          </a:xfrm>
        </p:spPr>
        <p:txBody>
          <a:bodyPr/>
          <a:lstStyle/>
          <a:p>
            <a:pPr algn="ctr"/>
            <a:r>
              <a:rPr lang="en-US" sz="4000" dirty="0" smtClean="0">
                <a:solidFill>
                  <a:schemeClr val="bg1"/>
                </a:solidFill>
                <a:latin typeface="+mn-lt"/>
              </a:rPr>
              <a:t>Unit</a:t>
            </a:r>
            <a:r>
              <a:rPr lang="en-US" sz="4000" dirty="0" smtClean="0">
                <a:solidFill>
                  <a:schemeClr val="bg1"/>
                </a:solidFill>
              </a:rPr>
              <a:t> Testing</a:t>
            </a:r>
            <a:endParaRPr lang="en-US" sz="4000" dirty="0">
              <a:solidFill>
                <a:schemeClr val="bg1"/>
              </a:solidFill>
            </a:endParaRPr>
          </a:p>
        </p:txBody>
      </p:sp>
      <p:grpSp>
        <p:nvGrpSpPr>
          <p:cNvPr id="6" name="Group 5"/>
          <p:cNvGrpSpPr/>
          <p:nvPr/>
        </p:nvGrpSpPr>
        <p:grpSpPr>
          <a:xfrm>
            <a:off x="9522266" y="6424536"/>
            <a:ext cx="2436430" cy="422078"/>
            <a:chOff x="9302501" y="6768491"/>
            <a:chExt cx="2436430" cy="422078"/>
          </a:xfrm>
        </p:grpSpPr>
        <p:pic>
          <p:nvPicPr>
            <p:cNvPr id="4" name="Picture 2" descr="http://icons.iconarchive.com/icons/uiconstock/socialmedia/512/Flickr-icon.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302501" y="6768491"/>
              <a:ext cx="422078" cy="4220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782946" y="6805536"/>
              <a:ext cx="1955985" cy="307777"/>
            </a:xfrm>
            <a:prstGeom prst="rect">
              <a:avLst/>
            </a:prstGeom>
          </p:spPr>
          <p:txBody>
            <a:bodyPr wrap="none">
              <a:spAutoFit/>
            </a:bodyPr>
            <a:lstStyle/>
            <a:p>
              <a:r>
                <a:rPr lang="en-US" sz="1400" dirty="0" err="1">
                  <a:solidFill>
                    <a:schemeClr val="bg1"/>
                  </a:solidFill>
                </a:rPr>
                <a:t>wwworks</a:t>
              </a:r>
              <a:r>
                <a:rPr lang="en-US" sz="1400" dirty="0">
                  <a:solidFill>
                    <a:schemeClr val="bg1"/>
                  </a:solidFill>
                </a:rPr>
                <a:t>/8081867203</a:t>
              </a:r>
            </a:p>
          </p:txBody>
        </p:sp>
      </p:grpSp>
    </p:spTree>
    <p:extLst>
      <p:ext uri="{BB962C8B-B14F-4D97-AF65-F5344CB8AC3E}">
        <p14:creationId xmlns:p14="http://schemas.microsoft.com/office/powerpoint/2010/main" val="2636733371"/>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104243"/>
            <a:ext cx="12192000" cy="9144000"/>
          </a:xfrm>
          <a:prstGeom prst="rect">
            <a:avLst/>
          </a:prstGeom>
        </p:spPr>
      </p:pic>
      <p:sp>
        <p:nvSpPr>
          <p:cNvPr id="2" name="Title 1"/>
          <p:cNvSpPr>
            <a:spLocks noGrp="1"/>
          </p:cNvSpPr>
          <p:nvPr>
            <p:ph type="title"/>
          </p:nvPr>
        </p:nvSpPr>
        <p:spPr>
          <a:xfrm>
            <a:off x="2204391" y="394646"/>
            <a:ext cx="10367433" cy="738664"/>
          </a:xfrm>
        </p:spPr>
        <p:txBody>
          <a:bodyPr/>
          <a:lstStyle/>
          <a:p>
            <a:pPr algn="ctr"/>
            <a:r>
              <a:rPr lang="en-US" sz="4800" dirty="0" smtClean="0">
                <a:effectLst>
                  <a:outerShdw blurRad="50800" dist="50800" dir="5400000" algn="ctr" rotWithShape="0">
                    <a:schemeClr val="bg1"/>
                  </a:outerShdw>
                </a:effectLst>
              </a:rPr>
              <a:t>Don’t Test Other People’s Code</a:t>
            </a:r>
            <a:endParaRPr lang="en-US" sz="4800" dirty="0">
              <a:effectLst>
                <a:outerShdw blurRad="50800" dist="50800" dir="5400000" algn="ctr" rotWithShape="0">
                  <a:schemeClr val="bg1"/>
                </a:outerShdw>
              </a:effectLst>
            </a:endParaRPr>
          </a:p>
        </p:txBody>
      </p:sp>
      <p:sp>
        <p:nvSpPr>
          <p:cNvPr id="7" name="Rectangle 6"/>
          <p:cNvSpPr/>
          <p:nvPr/>
        </p:nvSpPr>
        <p:spPr>
          <a:xfrm>
            <a:off x="9020959" y="6424044"/>
            <a:ext cx="2963247" cy="276999"/>
          </a:xfrm>
          <a:prstGeom prst="rect">
            <a:avLst/>
          </a:prstGeom>
        </p:spPr>
        <p:txBody>
          <a:bodyPr wrap="none">
            <a:spAutoFit/>
          </a:bodyPr>
          <a:lstStyle/>
          <a:p>
            <a:r>
              <a:rPr lang="en-US" sz="1200" dirty="0" err="1"/>
              <a:t>Aerokay</a:t>
            </a:r>
            <a:r>
              <a:rPr lang="en-US" sz="1200" dirty="0"/>
              <a:t>/Tommy-the-Cheater-204152168</a:t>
            </a:r>
          </a:p>
        </p:txBody>
      </p:sp>
      <p:pic>
        <p:nvPicPr>
          <p:cNvPr id="1026" name="Picture 2" descr="http://st.deviantart.net/minish/main/logo/logo-mar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98599" y="6408534"/>
            <a:ext cx="171450" cy="28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56795"/>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2227"/>
            <a:ext cx="12192000" cy="12192000"/>
          </a:xfrm>
          <a:prstGeom prst="rect">
            <a:avLst/>
          </a:prstGeom>
        </p:spPr>
      </p:pic>
      <p:sp>
        <p:nvSpPr>
          <p:cNvPr id="2" name="Title 1"/>
          <p:cNvSpPr>
            <a:spLocks noGrp="1"/>
          </p:cNvSpPr>
          <p:nvPr>
            <p:ph type="title"/>
          </p:nvPr>
        </p:nvSpPr>
        <p:spPr>
          <a:xfrm>
            <a:off x="3482940" y="251913"/>
            <a:ext cx="10087934" cy="677108"/>
          </a:xfrm>
        </p:spPr>
        <p:txBody>
          <a:bodyPr/>
          <a:lstStyle/>
          <a:p>
            <a:pPr algn="ctr"/>
            <a:r>
              <a:rPr lang="en-US" sz="4400" dirty="0" smtClean="0">
                <a:solidFill>
                  <a:schemeClr val="bg1"/>
                </a:solidFill>
              </a:rPr>
              <a:t>Spies and Fakes</a:t>
            </a:r>
            <a:endParaRPr lang="en-US" sz="4400" dirty="0">
              <a:solidFill>
                <a:schemeClr val="bg1"/>
              </a:solidFill>
            </a:endParaRPr>
          </a:p>
        </p:txBody>
      </p:sp>
      <p:grpSp>
        <p:nvGrpSpPr>
          <p:cNvPr id="4" name="Group 3"/>
          <p:cNvGrpSpPr/>
          <p:nvPr/>
        </p:nvGrpSpPr>
        <p:grpSpPr>
          <a:xfrm>
            <a:off x="9522266" y="6424536"/>
            <a:ext cx="2037281" cy="422078"/>
            <a:chOff x="9302501" y="6768491"/>
            <a:chExt cx="2037281" cy="422078"/>
          </a:xfrm>
        </p:grpSpPr>
        <p:pic>
          <p:nvPicPr>
            <p:cNvPr id="5" name="Picture 2" descr="http://icons.iconarchive.com/icons/uiconstock/socialmedia/512/Flickr-icon.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302501" y="6768491"/>
              <a:ext cx="422078" cy="4220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782946" y="6805536"/>
              <a:ext cx="1556836" cy="307777"/>
            </a:xfrm>
            <a:prstGeom prst="rect">
              <a:avLst/>
            </a:prstGeom>
          </p:spPr>
          <p:txBody>
            <a:bodyPr wrap="none">
              <a:spAutoFit/>
            </a:bodyPr>
            <a:lstStyle/>
            <a:p>
              <a:r>
                <a:rPr lang="en-US" sz="1400" dirty="0"/>
                <a:t>ajc1/6357759479</a:t>
              </a:r>
            </a:p>
          </p:txBody>
        </p:sp>
      </p:grpSp>
    </p:spTree>
    <p:extLst>
      <p:ext uri="{BB962C8B-B14F-4D97-AF65-F5344CB8AC3E}">
        <p14:creationId xmlns:p14="http://schemas.microsoft.com/office/powerpoint/2010/main" val="1305726377"/>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946" y="1665026"/>
            <a:ext cx="12168054" cy="3098042"/>
          </a:xfrm>
          <a:prstGeom prst="rect">
            <a:avLst/>
          </a:prstGeom>
        </p:spPr>
      </p:pic>
    </p:spTree>
    <p:extLst>
      <p:ext uri="{BB962C8B-B14F-4D97-AF65-F5344CB8AC3E}">
        <p14:creationId xmlns:p14="http://schemas.microsoft.com/office/powerpoint/2010/main" val="205380721"/>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0C0D75C2-D9DF-8C49-86F8-F2DC66D89890}" vid="{2BE2C959-104A-BF4C-8198-B233A73359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10.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11.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12.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13.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14.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15.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16.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17.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18.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19.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2.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20.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21.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22.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23.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24.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25.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26.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27.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28.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29.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3.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30.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31.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32.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33.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34.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35.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36.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37.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38.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39.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4.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40.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41.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42.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43.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44.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45.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46.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47.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48.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49.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5.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50.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51.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52.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53.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54.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55.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56.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57.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58.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59.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6.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60.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61.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62.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63.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64.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65.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7.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8.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9.xml><?xml version="1.0" encoding="utf-8"?>
<ds:datastoreItem xmlns:ds="http://schemas.openxmlformats.org/officeDocument/2006/customXml" ds:itemID="{9E8787D6-C7B8-48EC-8C13-4069AE6320BD}">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Esri_Corporate_Template</Template>
  <TotalTime>0</TotalTime>
  <Words>1668</Words>
  <Application>Microsoft Office PowerPoint</Application>
  <PresentationFormat>Widescreen</PresentationFormat>
  <Paragraphs>137</Paragraphs>
  <Slides>18</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ＭＳ Ｐゴシック</vt:lpstr>
      <vt:lpstr>arial</vt:lpstr>
      <vt:lpstr>arial</vt:lpstr>
      <vt:lpstr>AvenirNext LT Pro Demi</vt:lpstr>
      <vt:lpstr>AvenirNext LT Pro Thin</vt:lpstr>
      <vt:lpstr>Calibri</vt:lpstr>
      <vt:lpstr>Lucida Grande</vt:lpstr>
      <vt:lpstr>Esri_Corporate_Template-Dark</vt:lpstr>
      <vt:lpstr>JavaScript Applications for the Enterprise: Test More, Work Less</vt:lpstr>
      <vt:lpstr>QA is Important</vt:lpstr>
      <vt:lpstr>Regressions and the Dream Curve</vt:lpstr>
      <vt:lpstr>Regressions and the Dream Curve</vt:lpstr>
      <vt:lpstr>Enterprise Challenges</vt:lpstr>
      <vt:lpstr>Unit Testing</vt:lpstr>
      <vt:lpstr>Don’t Test Other People’s Code</vt:lpstr>
      <vt:lpstr>Spies and Fakes</vt:lpstr>
      <vt:lpstr>PowerPoint Presentation</vt:lpstr>
      <vt:lpstr>Encapsulation</vt:lpstr>
      <vt:lpstr>Functional Testing</vt:lpstr>
      <vt:lpstr>PowerPoint Presentation</vt:lpstr>
      <vt:lpstr>Continuous Integration</vt:lpstr>
      <vt:lpstr>How do we Test?</vt:lpstr>
      <vt:lpstr>Test Driven Development</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2016-02-02T00:42:07Z</dcterms:created>
  <dcterms:modified xsi:type="dcterms:W3CDTF">2016-03-18T12:58:13Z</dcterms:modified>
</cp:coreProperties>
</file>